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notesSlides/notesSlide33.xml" ContentType="application/vnd.openxmlformats-officedocument.presentationml.notesSlide+xml"/>
  <Override PartName="/ppt/tags/tag49.xml" ContentType="application/vnd.openxmlformats-officedocument.presentationml.tags+xml"/>
  <Override PartName="/ppt/notesSlides/notesSlide34.xml" ContentType="application/vnd.openxmlformats-officedocument.presentationml.notesSlide+xml"/>
  <Override PartName="/ppt/tags/tag50.xml" ContentType="application/vnd.openxmlformats-officedocument.presentationml.tags+xml"/>
  <Override PartName="/ppt/notesSlides/notesSlide35.xml" ContentType="application/vnd.openxmlformats-officedocument.presentationml.notesSlide+xml"/>
  <Override PartName="/ppt/tags/tag51.xml" ContentType="application/vnd.openxmlformats-officedocument.presentationml.tags+xml"/>
  <Override PartName="/ppt/notesSlides/notesSlide3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5" r:id="rId1"/>
  </p:sldMasterIdLst>
  <p:notesMasterIdLst>
    <p:notesMasterId r:id="rId41"/>
  </p:notesMasterIdLst>
  <p:handoutMasterIdLst>
    <p:handoutMasterId r:id="rId42"/>
  </p:handoutMasterIdLst>
  <p:sldIdLst>
    <p:sldId id="300"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Lst>
  <p:sldSz cx="12192000" cy="6858000"/>
  <p:notesSz cx="7315200" cy="9601200"/>
  <p:embeddedFontLst>
    <p:embeddedFont>
      <p:font typeface="Calibri" pitchFamily="34" charset="0"/>
      <p:regular r:id="rId43"/>
      <p:bold r:id="rId44"/>
      <p:italic r:id="rId45"/>
      <p:boldItalic r:id="rId46"/>
    </p:embeddedFont>
    <p:embeddedFont>
      <p:font typeface="Verdana" pitchFamily="34" charset="0"/>
      <p:regular r:id="rId47"/>
      <p:bold r:id="rId48"/>
      <p:italic r:id="rId49"/>
      <p:boldItalic r:id="rId50"/>
    </p:embeddedFont>
    <p:embeddedFont>
      <p:font typeface="Metropolis" pitchFamily="2" charset="0"/>
      <p:regular r:id="rId51"/>
    </p:embeddedFont>
  </p:embeddedFontLst>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BE5253-D05B-7F19-DEAA-C2A23125D903}" name="Moira Palumbo" initials="MP" userId="S::moira.palumbo@broadcom.com::ed9e0b34-c336-4291-bde6-7cbc940398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79"/>
    <a:srgbClr val="006990"/>
    <a:srgbClr val="F898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2"/>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autoAdjust="0"/>
    <p:restoredTop sz="83692" autoAdjust="0"/>
  </p:normalViewPr>
  <p:slideViewPr>
    <p:cSldViewPr snapToGrid="0">
      <p:cViewPr varScale="1">
        <p:scale>
          <a:sx n="36" d="100"/>
          <a:sy n="36" d="100"/>
        </p:scale>
        <p:origin x="-54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showGuides="1">
      <p:cViewPr varScale="1">
        <p:scale>
          <a:sx n="63" d="100"/>
          <a:sy n="63" d="100"/>
        </p:scale>
        <p:origin x="2698"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commentAuthors" Target="commentAuthor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4.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7027" tIns="48513" rIns="97027" bIns="48513" rtlCol="0"/>
          <a:lstStyle>
            <a:lvl1pPr algn="r">
              <a:defRPr sz="1300"/>
            </a:lvl1pPr>
          </a:lstStyle>
          <a:p>
            <a:fld id="{FB004553-04C5-4BB3-AD4E-8B2EF3CDDAF9}" type="datetimeFigureOut">
              <a:rPr lang="en-US" smtClean="0"/>
              <a:t>8/9/2025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7027" tIns="48513" rIns="97027" bIns="48513" rtlCol="0" anchor="b"/>
          <a:lstStyle>
            <a:lvl1pPr algn="r">
              <a:defRPr sz="1300"/>
            </a:lvl1pPr>
          </a:lstStyle>
          <a:p>
            <a:fld id="{2E6A881F-0910-47D3-BD01-4F68834EC353}" type="slidenum">
              <a:rPr lang="en-US" smtClean="0"/>
              <a:t>‹#›</a:t>
            </a:fld>
            <a:endParaRPr lang="en-US" dirty="0"/>
          </a:p>
        </p:txBody>
      </p:sp>
    </p:spTree>
    <p:custDataLst>
      <p:tags r:id="rId2"/>
    </p:custDataLst>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7027" tIns="48513" rIns="97027" bIns="48513"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7027" tIns="48513" rIns="97027" bIns="48513" rtlCol="0"/>
          <a:lstStyle>
            <a:lvl1pPr algn="r">
              <a:defRPr sz="1300"/>
            </a:lvl1pPr>
          </a:lstStyle>
          <a:p>
            <a:fld id="{3CB6F0DB-E055-41D0-9102-627A646E4242}" type="datetimeFigureOut">
              <a:rPr lang="en-US" smtClean="0"/>
              <a:t>8/9/2025</a:t>
            </a:fld>
            <a:endParaRPr lang="en-US" dirty="0"/>
          </a:p>
        </p:txBody>
      </p:sp>
      <p:sp>
        <p:nvSpPr>
          <p:cNvPr id="4" name="Slide Image Placeholder 3"/>
          <p:cNvSpPr>
            <a:spLocks noGrp="1" noRot="1" noChangeAspect="1"/>
          </p:cNvSpPr>
          <p:nvPr>
            <p:ph type="sldImg" idx="2"/>
          </p:nvPr>
        </p:nvSpPr>
        <p:spPr>
          <a:xfrm>
            <a:off x="884238" y="639763"/>
            <a:ext cx="5546725" cy="3121025"/>
          </a:xfrm>
          <a:prstGeom prst="rect">
            <a:avLst/>
          </a:prstGeom>
          <a:noFill/>
          <a:ln w="12700">
            <a:solidFill>
              <a:prstClr val="black"/>
            </a:solidFill>
          </a:ln>
        </p:spPr>
        <p:txBody>
          <a:bodyPr vert="horz" lIns="97027" tIns="48513" rIns="97027" bIns="48513" rtlCol="0" anchor="ctr"/>
          <a:lstStyle/>
          <a:p>
            <a:endParaRPr lang="en-US" dirty="0"/>
          </a:p>
        </p:txBody>
      </p:sp>
      <p:sp>
        <p:nvSpPr>
          <p:cNvPr id="5" name="Notes Placeholder 4"/>
          <p:cNvSpPr>
            <a:spLocks noGrp="1"/>
          </p:cNvSpPr>
          <p:nvPr>
            <p:ph type="body" sz="quarter" idx="3"/>
          </p:nvPr>
        </p:nvSpPr>
        <p:spPr>
          <a:xfrm>
            <a:off x="487680" y="4000500"/>
            <a:ext cx="6339840" cy="512064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7027" tIns="48513" rIns="97027" bIns="48513"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7027" tIns="48513" rIns="97027" bIns="48513" rtlCol="0" anchor="b"/>
          <a:lstStyle>
            <a:lvl1pPr algn="r">
              <a:defRPr sz="1300"/>
            </a:lvl1pPr>
          </a:lstStyle>
          <a:p>
            <a:fld id="{9F4FBC3A-A12C-40F9-BB8D-BC30C7901396}" type="slidenum">
              <a:rPr lang="en-US" smtClean="0"/>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1" name="Slide preview"/>
          <p:cNvSpPr>
            <a:spLocks noGrp="1" noRot="1" noChangeAspect="1"/>
          </p:cNvSpPr>
          <p:nvPr>
            <p:ph type="sldImg"/>
          </p:nvPr>
        </p:nvSpPr>
        <p:spPr/>
      </p:sp>
      <p:sp>
        <p:nvSpPr>
          <p:cNvPr id="10002" name="Notes"/>
          <p:cNvSpPr>
            <a:spLocks noGrp="1"/>
          </p:cNvSpPr>
          <p:nvPr>
            <p:ph type="body" idx="1"/>
          </p:nvPr>
        </p:nvSpPr>
        <p:spPr/>
        <p:txBody>
          <a:bodyPr wrap="square" rtlCol="0"/>
          <a:lstStyle/>
          <a:p>
            <a:pPr marL="0" indent="0">
              <a:buNone/>
            </a:pPr>
            <a:endParaRPr/>
          </a:p>
        </p:txBody>
      </p:sp>
      <p:sp>
        <p:nvSpPr>
          <p:cNvPr id="10003" name="Slide number"/>
          <p:cNvSpPr>
            <a:spLocks noGrp="1"/>
          </p:cNvSpPr>
          <p:nvPr>
            <p:ph type="sldNum" sz="quarter" idx="10"/>
          </p:nvPr>
        </p:nvSpPr>
        <p:spPr/>
        <p:txBody>
          <a:bodyPr/>
          <a:lstStyle/>
          <a:p>
            <a:fld id="{C18812F0-6685-476B-B832-AFB48F091983}"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 name="Slide preview"/>
          <p:cNvSpPr>
            <a:spLocks noGrp="1" noRot="1" noChangeAspect="1"/>
          </p:cNvSpPr>
          <p:nvPr>
            <p:ph type="sldImg"/>
          </p:nvPr>
        </p:nvSpPr>
        <p:spPr/>
      </p:sp>
      <p:sp>
        <p:nvSpPr>
          <p:cNvPr id="1003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dashboard creation wizard has two primary areas. </a:t>
            </a:r>
            <a:r>
              <a:t/>
            </a:r>
            <a:br/>
            <a:r>
              <a:rPr lang="en-GB" sz="1000" dirty="0">
                <a:solidFill>
                  <a:schemeClr val="tx2"/>
                </a:solidFill>
                <a:latin typeface="Arial" panose="020B0604020202020204" pitchFamily="34" charset="0"/>
                <a:cs typeface="Times New Roman" panose="02020603050405020304" pitchFamily="18" charset="0"/>
              </a:rPr>
              <a:t>The dashboard canvas is where data from widgets is displayed, allowing for layout customization of added widgets. </a:t>
            </a:r>
            <a:r>
              <a:t/>
            </a:r>
            <a:br/>
            <a:r>
              <a:rPr lang="en-GB" sz="1000" dirty="0">
                <a:solidFill>
                  <a:schemeClr val="tx2"/>
                </a:solidFill>
                <a:latin typeface="Arial" panose="020B0604020202020204" pitchFamily="34" charset="0"/>
                <a:cs typeface="Times New Roman" panose="02020603050405020304" pitchFamily="18" charset="0"/>
              </a:rPr>
              <a:t>The widget and view selection board provides elements for adding to the dashboard canvas. One can choose from available widgets and views here.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37" name="Slide number"/>
          <p:cNvSpPr>
            <a:spLocks noGrp="1"/>
          </p:cNvSpPr>
          <p:nvPr>
            <p:ph type="sldNum" sz="quarter" idx="10"/>
          </p:nvPr>
        </p:nvSpPr>
        <p:spPr/>
        <p:txBody>
          <a:bodyPr/>
          <a:lstStyle/>
          <a:p>
            <a:fld id="{C18812F0-6685-476B-B832-AFB48F091983}" type="slidenum">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9" name="Slide preview"/>
          <p:cNvSpPr>
            <a:spLocks noGrp="1" noRot="1" noChangeAspect="1"/>
          </p:cNvSpPr>
          <p:nvPr>
            <p:ph type="sldImg"/>
          </p:nvPr>
        </p:nvSpPr>
        <p:spPr/>
      </p:sp>
      <p:sp>
        <p:nvSpPr>
          <p:cNvPr id="1004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The widgets list panel displays commonly used predefined VCF Operations widgets or views. </a:t>
            </a:r>
            <a:r>
              <a:t/>
            </a:r>
            <a:br/>
            <a:r>
              <a:rPr lang="en-GB" sz="1000" dirty="0">
                <a:solidFill>
                  <a:schemeClr val="tx2"/>
                </a:solidFill>
                <a:latin typeface="Arial" panose="020B0604020202020204" pitchFamily="34" charset="0"/>
                <a:cs typeface="Times New Roman" panose="02020603050405020304" pitchFamily="18" charset="0"/>
              </a:rPr>
              <a:t>Dashboard elements, including views and widgets, are positioned by dragging them onto the design canvas. </a:t>
            </a:r>
            <a:r>
              <a:t/>
            </a:r>
            <a:br/>
            <a:r>
              <a:rPr lang="en-GB" sz="1000" dirty="0">
                <a:solidFill>
                  <a:schemeClr val="tx2"/>
                </a:solidFill>
                <a:latin typeface="Arial" panose="020B0604020202020204" pitchFamily="34" charset="0"/>
                <a:cs typeface="Times New Roman" panose="02020603050405020304" pitchFamily="18" charset="0"/>
              </a:rPr>
              <a:t>When a widget or view is dragged to a desired location, existing elements automatically rearrange. Repositioning elements after new additions is possible. </a:t>
            </a:r>
            <a:r>
              <a:t/>
            </a:r>
            <a:br/>
            <a:r>
              <a:rPr lang="en-GB" sz="1000" dirty="0">
                <a:solidFill>
                  <a:schemeClr val="tx2"/>
                </a:solidFill>
                <a:latin typeface="Arial" panose="020B0604020202020204" pitchFamily="34" charset="0"/>
                <a:cs typeface="Times New Roman" panose="02020603050405020304" pitchFamily="18" charset="0"/>
              </a:rPr>
              <a:t>A dashboard can be created by adding widgets, views, or a combination of both. </a:t>
            </a:r>
            <a:r>
              <a:t/>
            </a:r>
            <a:br/>
            <a:r>
              <a:rPr lang="en-GB" sz="1000" dirty="0">
                <a:solidFill>
                  <a:schemeClr val="tx2"/>
                </a:solidFill>
                <a:latin typeface="Arial" panose="020B0604020202020204" pitchFamily="34" charset="0"/>
                <a:cs typeface="Times New Roman" panose="02020603050405020304" pitchFamily="18" charset="0"/>
              </a:rPr>
              <a:t>VCF Operations offers a selection of widgets and views for monitoring specific metrics and properties of objects. </a:t>
            </a:r>
            <a:r>
              <a:t/>
            </a:r>
            <a:br/>
            <a:r>
              <a:rPr lang="en-GB" sz="1000" dirty="0">
                <a:solidFill>
                  <a:schemeClr val="tx2"/>
                </a:solidFill>
                <a:latin typeface="Arial" panose="020B0604020202020204" pitchFamily="34" charset="0"/>
                <a:cs typeface="Times New Roman" panose="02020603050405020304" pitchFamily="18" charset="0"/>
              </a:rPr>
              <a:t>To resize a widget or view, drag its bottom-right corner. To reposition a widget, click its name and drag it to the desired spot on the dashboard canvas. </a:t>
            </a:r>
            <a:r>
              <a:t/>
            </a:r>
            <a:br/>
            <a:r>
              <a:rPr lang="en-GB" sz="1000" dirty="0">
                <a:solidFill>
                  <a:schemeClr val="tx2"/>
                </a:solidFill>
                <a:latin typeface="Arial" panose="020B0604020202020204" pitchFamily="34" charset="0"/>
                <a:cs typeface="Times New Roman" panose="02020603050405020304" pitchFamily="18" charset="0"/>
              </a:rPr>
              <a:t>In the example provided, the Alert List widget is already present on the dashboard canvas, and the Top Alerts widget is being added.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create a dashboard by adding widgets or views or both. VCF Operations provides a list of widgets or views that you can add to your dashboard to monitor specific metrics and properties of objects in your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To resize a widget or a view, drag the bottom-right corner of the widget or the view. To reposition a widget, click the widget name and drag it to the desired place on the dashboard canvas.</a:t>
            </a:r>
          </a:p>
          <a:p>
            <a:pPr marL="0" indent="0">
              <a:buNone/>
            </a:pPr>
            <a:r>
              <a:rPr lang="en-GB" sz="1000" dirty="0">
                <a:solidFill>
                  <a:schemeClr val="tx2"/>
                </a:solidFill>
                <a:latin typeface="Arial" panose="020B0604020202020204" pitchFamily="34" charset="0"/>
                <a:cs typeface="Times New Roman" panose="02020603050405020304" pitchFamily="18" charset="0"/>
              </a:rPr>
              <a:t>In this example, the Alert List widget is already on dashboard canvas, and the Top Alerts widget is about to be added to the dashboard canvas.</a:t>
            </a:r>
          </a:p>
        </p:txBody>
      </p:sp>
      <p:sp>
        <p:nvSpPr>
          <p:cNvPr id="10041" name="Slide number"/>
          <p:cNvSpPr>
            <a:spLocks noGrp="1"/>
          </p:cNvSpPr>
          <p:nvPr>
            <p:ph type="sldNum" sz="quarter" idx="10"/>
          </p:nvPr>
        </p:nvSpPr>
        <p:spPr/>
        <p:txBody>
          <a:bodyPr/>
          <a:lstStyle/>
          <a:p>
            <a:fld id="{C18812F0-6685-476B-B832-AFB48F091983}" type="slidenum">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3" name="Slide preview"/>
          <p:cNvSpPr>
            <a:spLocks noGrp="1" noRot="1" noChangeAspect="1"/>
          </p:cNvSpPr>
          <p:nvPr>
            <p:ph type="sldImg"/>
          </p:nvPr>
        </p:nvSpPr>
        <p:spPr/>
      </p:sp>
      <p:sp>
        <p:nvSpPr>
          <p:cNvPr id="1004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Configuring a widget or view begins by clicking the Edit icon. </a:t>
            </a:r>
            <a:r>
              <a:t/>
            </a:r>
            <a:br/>
            <a:r>
              <a:rPr lang="en-GB" sz="1000" dirty="0">
                <a:solidFill>
                  <a:schemeClr val="tx2"/>
                </a:solidFill>
                <a:latin typeface="Arial" panose="020B0604020202020204" pitchFamily="34" charset="0"/>
                <a:cs typeface="Times New Roman" panose="02020603050405020304" pitchFamily="18" charset="0"/>
              </a:rPr>
              <a:t>Widgets utilize common configuration options. </a:t>
            </a:r>
            <a:r>
              <a:t/>
            </a:r>
            <a:br/>
            <a:r>
              <a:rPr lang="en-GB" sz="1000" dirty="0">
                <a:solidFill>
                  <a:schemeClr val="tx2"/>
                </a:solidFill>
                <a:latin typeface="Arial" panose="020B0604020202020204" pitchFamily="34" charset="0"/>
                <a:cs typeface="Times New Roman" panose="02020603050405020304" pitchFamily="18" charset="0"/>
              </a:rPr>
              <a:t>A custom title distinguishes one widget instance from others. </a:t>
            </a:r>
            <a:r>
              <a:t/>
            </a:r>
            <a:br/>
            <a:r>
              <a:rPr lang="en-GB" sz="1000" dirty="0">
                <a:solidFill>
                  <a:schemeClr val="tx2"/>
                </a:solidFill>
                <a:latin typeface="Arial" panose="020B0604020202020204" pitchFamily="34" charset="0"/>
                <a:cs typeface="Times New Roman" panose="02020603050405020304" pitchFamily="18" charset="0"/>
              </a:rPr>
              <a:t>Refresh Content enables or disables automatic data refreshing in the widget display. The Refresh Interval specifies how frequently data refreshes if Refresh Content is active. </a:t>
            </a:r>
            <a:r>
              <a:t/>
            </a:r>
            <a:br/>
            <a:r>
              <a:rPr lang="en-GB" sz="1000" dirty="0">
                <a:solidFill>
                  <a:schemeClr val="tx2"/>
                </a:solidFill>
                <a:latin typeface="Arial" panose="020B0604020202020204" pitchFamily="34" charset="0"/>
                <a:cs typeface="Times New Roman" panose="02020603050405020304" pitchFamily="18" charset="0"/>
              </a:rPr>
              <a:t>Self Provider indicates if the data objects for the widget are internally defined or supplied by another widget. </a:t>
            </a:r>
            <a:r>
              <a:t/>
            </a:r>
            <a:br/>
            <a:r>
              <a:rPr lang="en-GB" sz="1000" dirty="0">
                <a:solidFill>
                  <a:schemeClr val="tx2"/>
                </a:solidFill>
                <a:latin typeface="Arial" panose="020B0604020202020204" pitchFamily="34" charset="0"/>
                <a:cs typeface="Times New Roman" panose="02020603050405020304" pitchFamily="18" charset="0"/>
              </a:rPr>
              <a:t>Most widgets require individual configuration to display information. </a:t>
            </a:r>
            <a:r>
              <a:t/>
            </a:r>
            <a:br/>
            <a:r>
              <a:rPr lang="en-GB" sz="1000" dirty="0">
                <a:solidFill>
                  <a:schemeClr val="tx2"/>
                </a:solidFill>
                <a:latin typeface="Arial" panose="020B0604020202020204" pitchFamily="34" charset="0"/>
                <a:cs typeface="Times New Roman" panose="02020603050405020304" pitchFamily="18" charset="0"/>
              </a:rPr>
              <a:t>When Refresh Content is not enabled, the widget updates only when the dashboard is opened or when Refresh on the dashboard widget is clicked. </a:t>
            </a:r>
            <a:r>
              <a:t/>
            </a:r>
            <a:br/>
            <a:r>
              <a:rPr lang="en-GB" sz="1000" dirty="0">
                <a:solidFill>
                  <a:schemeClr val="tx2"/>
                </a:solidFill>
                <a:latin typeface="Arial" panose="020B0604020202020204" pitchFamily="34" charset="0"/>
                <a:cs typeface="Times New Roman" panose="02020603050405020304" pitchFamily="18" charset="0"/>
              </a:rPr>
              <a:t>The Object List widget in the example does not depend on other widgets for its object data.</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Most widgets include options that must be configured individually to display information.</a:t>
            </a:r>
            <a:r>
              <a:t/>
            </a:r>
            <a:br/>
            <a:r>
              <a:rPr lang="en-GB" sz="1000" dirty="0">
                <a:solidFill>
                  <a:schemeClr val="tx2"/>
                </a:solidFill>
                <a:latin typeface="Arial" panose="020B0604020202020204" pitchFamily="34" charset="0"/>
                <a:cs typeface="Times New Roman" panose="02020603050405020304" pitchFamily="18" charset="0"/>
              </a:rPr>
              <a:t>If Refresh Content is not enabled, the widget is updated only when the dashboard is opened or when you click Refresh on the widget in the dashboard.</a:t>
            </a:r>
            <a:r>
              <a:t/>
            </a:r>
            <a:br/>
            <a:r>
              <a:rPr lang="en-GB" sz="1000" dirty="0">
                <a:solidFill>
                  <a:schemeClr val="tx2"/>
                </a:solidFill>
                <a:latin typeface="Arial" panose="020B0604020202020204" pitchFamily="34" charset="0"/>
                <a:cs typeface="Times New Roman" panose="02020603050405020304" pitchFamily="18" charset="0"/>
              </a:rPr>
              <a:t>In the example, the Object List widget does not rely on any other widget for object data.</a:t>
            </a:r>
          </a:p>
        </p:txBody>
      </p:sp>
      <p:sp>
        <p:nvSpPr>
          <p:cNvPr id="10045" name="Slide number"/>
          <p:cNvSpPr>
            <a:spLocks noGrp="1"/>
          </p:cNvSpPr>
          <p:nvPr>
            <p:ph type="sldNum" sz="quarter" idx="10"/>
          </p:nvPr>
        </p:nvSpPr>
        <p:spPr/>
        <p:txBody>
          <a:bodyPr/>
          <a:lstStyle/>
          <a:p>
            <a:fld id="{C18812F0-6685-476B-B832-AFB48F091983}" type="slidenum">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7" name="Slide preview"/>
          <p:cNvSpPr>
            <a:spLocks noGrp="1" noRot="1" noChangeAspect="1"/>
          </p:cNvSpPr>
          <p:nvPr>
            <p:ph type="sldImg"/>
          </p:nvPr>
        </p:nvSpPr>
        <p:spPr/>
      </p:sp>
      <p:sp>
        <p:nvSpPr>
          <p:cNvPr id="1004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Widget interactions are fundamental to creating dynamic and informative dashboards. They establish a flow of information between different components.</a:t>
            </a:r>
            <a:r>
              <a:t/>
            </a:r>
            <a:br/>
            <a:r>
              <a:rPr lang="en-GB" sz="1000" dirty="0">
                <a:solidFill>
                  <a:schemeClr val="tx2"/>
                </a:solidFill>
                <a:latin typeface="Arial" panose="020B0604020202020204" pitchFamily="34" charset="0"/>
                <a:cs typeface="Times New Roman" panose="02020603050405020304" pitchFamily="18" charset="0"/>
              </a:rPr>
              <a:t>An interaction involves two key roles, a connector and a receiver. The connector is the source, sending out data. The receiver is the destination, taking in that data.</a:t>
            </a:r>
            <a:r>
              <a:t/>
            </a:r>
            <a:br/>
            <a:r>
              <a:rPr lang="en-GB" sz="1000" dirty="0">
                <a:solidFill>
                  <a:schemeClr val="tx2"/>
                </a:solidFill>
                <a:latin typeface="Arial" panose="020B0604020202020204" pitchFamily="34" charset="0"/>
                <a:cs typeface="Times New Roman" panose="02020603050405020304" pitchFamily="18" charset="0"/>
              </a:rPr>
              <a:t>To enable an interaction, it is crucial to adjust a setting on the receiving widget. Set its self provider option to off.</a:t>
            </a:r>
            <a:r>
              <a:t/>
            </a:r>
            <a:br/>
            <a:r>
              <a:rPr lang="en-GB" sz="1000" dirty="0">
                <a:solidFill>
                  <a:schemeClr val="tx2"/>
                </a:solidFill>
                <a:latin typeface="Arial" panose="020B0604020202020204" pitchFamily="34" charset="0"/>
                <a:cs typeface="Times New Roman" panose="02020603050405020304" pitchFamily="18" charset="0"/>
              </a:rPr>
              <a:t>Once the receiver is configured, initiate the connection process. Locate the show interactions option on the providing widget.</a:t>
            </a:r>
            <a:r>
              <a:t/>
            </a:r>
            <a:br/>
            <a:r>
              <a:rPr lang="en-GB" sz="1000" dirty="0">
                <a:solidFill>
                  <a:schemeClr val="tx2"/>
                </a:solidFill>
                <a:latin typeface="Arial" panose="020B0604020202020204" pitchFamily="34" charset="0"/>
                <a:cs typeface="Times New Roman" panose="02020603050405020304" pitchFamily="18" charset="0"/>
              </a:rPr>
              <a:t>Then, drag the connector icon from the providing widget. Drop it onto the receiver icon of the intended receiving widget. This action establishes the link.</a:t>
            </a:r>
            <a:r>
              <a:t/>
            </a:r>
            <a:br/>
            <a:r>
              <a:rPr lang="en-GB" sz="1000" dirty="0">
                <a:solidFill>
                  <a:schemeClr val="tx2"/>
                </a:solidFill>
                <a:latin typeface="Arial" panose="020B0604020202020204" pitchFamily="34" charset="0"/>
                <a:cs typeface="Times New Roman" panose="02020603050405020304" pitchFamily="18" charset="0"/>
              </a:rPr>
              <a:t>Consider a practical application. An object list, acting as the connector, can filter or drive the display of an object relationship, which serves as the receiver. This connection transforms static information into an interactive experience.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Connection icons enable you to create interactions between widgets and views on the dashboard canvas. To use interactions between widgets, on the receiving widget, the Self Provider setting must be set to </a:t>
            </a:r>
            <a:r>
              <a:rPr lang="en-US" sz="1000" b="1" dirty="0">
                <a:solidFill>
                  <a:srgbClr val="000000"/>
                </a:solidFill>
                <a:latin typeface="Arial" panose="020B0604020202020204" pitchFamily="34" charset="0"/>
                <a:cs typeface="Arial" panose="020B0604020202020204" pitchFamily="34" charset="0"/>
              </a:rPr>
              <a:t>Off</a:t>
            </a:r>
            <a:r>
              <a:rPr lang="en-GB" sz="1000" dirty="0">
                <a:solidFill>
                  <a:schemeClr val="tx2"/>
                </a:solidFill>
                <a:latin typeface="Arial" panose="020B0604020202020204" pitchFamily="34" charset="0"/>
                <a:cs typeface="Times New Roman" panose="02020603050405020304" pitchFamily="18" charset="0"/>
              </a:rPr>
              <a:t>.</a:t>
            </a:r>
          </a:p>
          <a:p>
            <a:pPr marL="0" indent="0">
              <a:buNone/>
            </a:pPr>
            <a:r>
              <a:rPr lang="en-GB" sz="1000" dirty="0">
                <a:solidFill>
                  <a:schemeClr val="tx2"/>
                </a:solidFill>
                <a:latin typeface="Arial" panose="020B0604020202020204" pitchFamily="34" charset="0"/>
                <a:cs typeface="Times New Roman" panose="02020603050405020304" pitchFamily="18" charset="0"/>
              </a:rPr>
              <a:t>In this example, you drag the Connector icon to create an interaction from the Object List widget to the Receiver icon in the Object Relationship widget.</a:t>
            </a:r>
          </a:p>
        </p:txBody>
      </p:sp>
      <p:sp>
        <p:nvSpPr>
          <p:cNvPr id="10049" name="Slide number"/>
          <p:cNvSpPr>
            <a:spLocks noGrp="1"/>
          </p:cNvSpPr>
          <p:nvPr>
            <p:ph type="sldNum" sz="quarter" idx="10"/>
          </p:nvPr>
        </p:nvSpPr>
        <p:spPr/>
        <p:txBody>
          <a:bodyPr/>
          <a:lstStyle/>
          <a:p>
            <a:fld id="{C18812F0-6685-476B-B832-AFB48F091983}" type="slidenum">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1" name="Slide preview"/>
          <p:cNvSpPr>
            <a:spLocks noGrp="1" noRot="1" noChangeAspect="1"/>
          </p:cNvSpPr>
          <p:nvPr>
            <p:ph type="sldImg"/>
          </p:nvPr>
        </p:nvSpPr>
        <p:spPr/>
      </p:sp>
      <p:sp>
        <p:nvSpPr>
          <p:cNvPr id="1005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Interactions are visibly represented. A line connects the connector icon to the receiver icon, illustrating the data flow.</a:t>
            </a:r>
            <a:r>
              <a:t/>
            </a:r>
            <a:br/>
            <a:r>
              <a:rPr lang="en-GB" sz="1000" dirty="0">
                <a:solidFill>
                  <a:schemeClr val="tx2"/>
                </a:solidFill>
                <a:latin typeface="Arial" panose="020B0604020202020204" pitchFamily="34" charset="0"/>
                <a:cs typeface="Times New Roman" panose="02020603050405020304" pitchFamily="18" charset="0"/>
              </a:rPr>
              <a:t>After setting up an interaction, it is possible to exit the interaction view. Simply select the hide interactions option. This returns the user to the standard design canvas.</a:t>
            </a:r>
            <a:r>
              <a:t/>
            </a:r>
            <a:br/>
            <a:r>
              <a:rPr lang="en-GB" sz="1000" dirty="0">
                <a:solidFill>
                  <a:schemeClr val="tx2"/>
                </a:solidFill>
                <a:latin typeface="Arial" panose="020B0604020202020204" pitchFamily="34" charset="0"/>
                <a:cs typeface="Times New Roman" panose="02020603050405020304" pitchFamily="18" charset="0"/>
              </a:rPr>
              <a:t>Testing the interaction happens directly on the design canvas. There is no need to switch modes or views.</a:t>
            </a:r>
            <a:r>
              <a:t/>
            </a:r>
            <a:br/>
            <a:r>
              <a:rPr lang="en-GB" sz="1000" dirty="0">
                <a:solidFill>
                  <a:schemeClr val="tx2"/>
                </a:solidFill>
                <a:latin typeface="Arial" panose="020B0604020202020204" pitchFamily="34" charset="0"/>
                <a:cs typeface="Times New Roman" panose="02020603050405020304" pitchFamily="18" charset="0"/>
              </a:rPr>
              <a:t>Consider an object list acting as a data provider. When an item is selected from that list, its corresponding parent-child relationships automatically appear in an object relationship widget, which is the data receiver.</a:t>
            </a:r>
            <a:r>
              <a:t/>
            </a:r>
            <a:br/>
            <a:r>
              <a:rPr lang="en-GB" sz="1000" dirty="0">
                <a:solidFill>
                  <a:schemeClr val="tx2"/>
                </a:solidFill>
                <a:latin typeface="Arial" panose="020B0604020202020204" pitchFamily="34" charset="0"/>
                <a:cs typeface="Times New Roman" panose="02020603050405020304" pitchFamily="18" charset="0"/>
              </a:rPr>
              <a:t>This dynamic connection is visually confirmed by a blue line. It signifies that the object list is indeed supplying information to the object relationship widget. This direct link allows for immediate verification of the interaction's functionality.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Selecting any of the objects in the Object List widget displays its parent-child relationships in the Object Relationship widget.</a:t>
            </a:r>
            <a:r>
              <a:t/>
            </a:r>
            <a:br/>
            <a:r>
              <a:rPr lang="en-GB" sz="1000" dirty="0">
                <a:solidFill>
                  <a:schemeClr val="tx2"/>
                </a:solidFill>
                <a:latin typeface="Arial" panose="020B0604020202020204" pitchFamily="34" charset="0"/>
                <a:cs typeface="Times New Roman" panose="02020603050405020304" pitchFamily="18" charset="0"/>
              </a:rPr>
              <a:t>The blue line shows that the Object List widget provides information to the Object Relationship widget. You can test the widget interaction from the design canvas.</a:t>
            </a:r>
            <a:r>
              <a:t/>
            </a:r>
            <a:br/>
            <a:r>
              <a:rPr lang="en-GB" sz="1000" dirty="0">
                <a:solidFill>
                  <a:schemeClr val="tx2"/>
                </a:solidFill>
                <a:latin typeface="Arial" panose="020B0604020202020204" pitchFamily="34" charset="0"/>
                <a:cs typeface="Times New Roman" panose="02020603050405020304" pitchFamily="18" charset="0"/>
              </a:rPr>
              <a:t>In the example, when you select an object from the Object List widget, the related information appears in the Object Relationship widget.</a:t>
            </a:r>
          </a:p>
        </p:txBody>
      </p:sp>
      <p:sp>
        <p:nvSpPr>
          <p:cNvPr id="10053" name="Slide number"/>
          <p:cNvSpPr>
            <a:spLocks noGrp="1"/>
          </p:cNvSpPr>
          <p:nvPr>
            <p:ph type="sldNum" sz="quarter" idx="10"/>
          </p:nvPr>
        </p:nvSpPr>
        <p:spPr/>
        <p:txBody>
          <a:bodyPr/>
          <a:lstStyle/>
          <a:p>
            <a:fld id="{C18812F0-6685-476B-B832-AFB48F091983}" type="slidenum">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 name="Slide preview"/>
          <p:cNvSpPr>
            <a:spLocks noGrp="1" noRot="1" noChangeAspect="1"/>
          </p:cNvSpPr>
          <p:nvPr>
            <p:ph type="sldImg"/>
          </p:nvPr>
        </p:nvSpPr>
        <p:spPr/>
      </p:sp>
      <p:sp>
        <p:nvSpPr>
          <p:cNvPr id="1005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Widgets are versatile. They can act as data providers, data receivers, or even both simultaneously. This applies to both object and metrics data.</a:t>
            </a:r>
            <a:r>
              <a:t/>
            </a:r>
            <a:br/>
            <a:r>
              <a:rPr lang="en-GB" sz="1000" dirty="0">
                <a:solidFill>
                  <a:schemeClr val="tx2"/>
                </a:solidFill>
                <a:latin typeface="Arial" panose="020B0604020202020204" pitchFamily="34" charset="0"/>
                <a:cs typeface="Times New Roman" panose="02020603050405020304" pitchFamily="18" charset="0"/>
              </a:rPr>
              <a:t>It is possible to configure interactions not only between widgets on the same dashboard but also between widgets residing on different dashboards. This capability allows for complex, interconnected data presentations.</a:t>
            </a:r>
            <a:r>
              <a:t/>
            </a:r>
            <a:br/>
            <a:r>
              <a:rPr lang="en-GB" sz="1000" dirty="0">
                <a:solidFill>
                  <a:schemeClr val="tx2"/>
                </a:solidFill>
                <a:latin typeface="Arial" panose="020B0604020202020204" pitchFamily="34" charset="0"/>
                <a:cs typeface="Times New Roman" panose="02020603050405020304" pitchFamily="18" charset="0"/>
              </a:rPr>
              <a:t>Consider an example demonstrating this flexibility. An object list provides data to an anomaly breakdown widget. In turn, that anomaly breakdown widget then provides data to a third widget, anomalies. This creates a chain of interactions.</a:t>
            </a:r>
            <a:r>
              <a:t/>
            </a:r>
            <a:br/>
            <a:r>
              <a:rPr lang="en-GB" sz="1000" dirty="0">
                <a:solidFill>
                  <a:schemeClr val="tx2"/>
                </a:solidFill>
                <a:latin typeface="Arial" panose="020B0604020202020204" pitchFamily="34" charset="0"/>
                <a:cs typeface="Times New Roman" panose="02020603050405020304" pitchFamily="18" charset="0"/>
              </a:rPr>
              <a:t>Some widgets are designed to handle multiple incoming data streams. They can receive information from more than one provider. Conversely, a single widget can also send its data to several different receiving widgets. The specific capabilities for interactions depend on the type of widget in question. Widget interactions are configured based on their inherent functionalities.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Some widgets can have more than one provider or provide data to multiple widgets.</a:t>
            </a:r>
            <a:r>
              <a:t/>
            </a:r>
            <a:br/>
            <a:r>
              <a:rPr lang="en-GB" sz="1000" dirty="0">
                <a:solidFill>
                  <a:schemeClr val="tx2"/>
                </a:solidFill>
                <a:latin typeface="Arial" panose="020B0604020202020204" pitchFamily="34" charset="0"/>
                <a:cs typeface="Times New Roman" panose="02020603050405020304" pitchFamily="18" charset="0"/>
              </a:rPr>
              <a:t>You can add multiple widgets. Based on the widget type, you can set the widget interactions.</a:t>
            </a:r>
          </a:p>
        </p:txBody>
      </p:sp>
      <p:sp>
        <p:nvSpPr>
          <p:cNvPr id="10057" name="Slide number"/>
          <p:cNvSpPr>
            <a:spLocks noGrp="1"/>
          </p:cNvSpPr>
          <p:nvPr>
            <p:ph type="sldNum" sz="quarter" idx="10"/>
          </p:nvPr>
        </p:nvSpPr>
        <p:spPr/>
        <p:txBody>
          <a:bodyPr/>
          <a:lstStyle/>
          <a:p>
            <a:fld id="{C18812F0-6685-476B-B832-AFB48F091983}" type="slidenum">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9" name="Slide preview"/>
          <p:cNvSpPr>
            <a:spLocks noGrp="1" noRot="1" noChangeAspect="1"/>
          </p:cNvSpPr>
          <p:nvPr>
            <p:ph type="sldImg"/>
          </p:nvPr>
        </p:nvSpPr>
        <p:spPr/>
      </p:sp>
      <p:sp>
        <p:nvSpPr>
          <p:cNvPr id="1006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It is possible to configure interactions not just within a single dashboard, but also between widgets on entirely different dashboards. This expands the scope of data analysis considerably.</a:t>
            </a:r>
            <a:r>
              <a:t/>
            </a:r>
            <a:br/>
            <a:r>
              <a:rPr lang="en-GB" sz="1000" dirty="0">
                <a:solidFill>
                  <a:schemeClr val="tx2"/>
                </a:solidFill>
                <a:latin typeface="Arial" panose="020B0604020202020204" pitchFamily="34" charset="0"/>
                <a:cs typeface="Times New Roman" panose="02020603050405020304" pitchFamily="18" charset="0"/>
              </a:rPr>
              <a:t>To initiate a cross-dashboard connection, select the "Select Another Dashboard" option. This allows the user to choose the target dashboard for the interaction.</a:t>
            </a:r>
            <a:r>
              <a:t/>
            </a:r>
            <a:br/>
            <a:r>
              <a:rPr lang="en-GB" sz="1000" dirty="0">
                <a:solidFill>
                  <a:schemeClr val="tx2"/>
                </a:solidFill>
                <a:latin typeface="Arial" panose="020B0604020202020204" pitchFamily="34" charset="0"/>
                <a:cs typeface="Times New Roman" panose="02020603050405020304" pitchFamily="18" charset="0"/>
              </a:rPr>
              <a:t>Once the other dashboard is selected, the process for configuring the interaction remains the same as if the widgets were on the same dashboard. The established method for connecting providers and receivers still applies.</a:t>
            </a:r>
            <a:r>
              <a:t/>
            </a:r>
            <a:br/>
            <a:r>
              <a:rPr lang="en-GB" sz="1000" dirty="0">
                <a:solidFill>
                  <a:schemeClr val="tx2"/>
                </a:solidFill>
                <a:latin typeface="Arial" panose="020B0604020202020204" pitchFamily="34" charset="0"/>
                <a:cs typeface="Times New Roman" panose="02020603050405020304" pitchFamily="18" charset="0"/>
              </a:rPr>
              <a:t>Consider an illustrative scenario. Data originating from a heatmap widget could be sent to a virtual machines performance widget located on a separate "VM Performance" dashboard. This demonstrates how data can seamlessly flow across dashboard boundaries.</a:t>
            </a:r>
            <a:r>
              <a:t/>
            </a:r>
            <a:br/>
            <a:r>
              <a:rPr lang="en-GB" sz="1000" dirty="0">
                <a:solidFill>
                  <a:schemeClr val="tx2"/>
                </a:solidFill>
                <a:latin typeface="Arial" panose="020B0604020202020204" pitchFamily="34" charset="0"/>
                <a:cs typeface="Times New Roman" panose="02020603050405020304" pitchFamily="18" charset="0"/>
              </a:rPr>
              <a:t>Establishing connections between widgets, whether on the same dashboard or across different ones, significantly enhances problem investigation and the analytical depth of available information. A single dashboard can support up to 25 widget interactions.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Connecting a widget to widgets on the same dashboard or to widgets on a different dashboard can help you investigate problems and improve the analysis of the provided information.</a:t>
            </a:r>
            <a:r>
              <a:t/>
            </a:r>
            <a:br/>
            <a:r>
              <a:rPr lang="en-GB" sz="1000" dirty="0">
                <a:solidFill>
                  <a:schemeClr val="tx2"/>
                </a:solidFill>
                <a:latin typeface="Arial" panose="020B0604020202020204" pitchFamily="34" charset="0"/>
                <a:cs typeface="Times New Roman" panose="02020603050405020304" pitchFamily="18" charset="0"/>
              </a:rPr>
              <a:t>You can create up to 25 widget interactions in a dashboard.</a:t>
            </a:r>
          </a:p>
        </p:txBody>
      </p:sp>
      <p:sp>
        <p:nvSpPr>
          <p:cNvPr id="10061" name="Slide number"/>
          <p:cNvSpPr>
            <a:spLocks noGrp="1"/>
          </p:cNvSpPr>
          <p:nvPr>
            <p:ph type="sldNum" sz="quarter" idx="10"/>
          </p:nvPr>
        </p:nvSpPr>
        <p:spPr/>
        <p:txBody>
          <a:bodyPr/>
          <a:lstStyle/>
          <a:p>
            <a:fld id="{C18812F0-6685-476B-B832-AFB48F091983}" type="slidenum">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3" name="Slide preview"/>
          <p:cNvSpPr>
            <a:spLocks noGrp="1" noRot="1" noChangeAspect="1"/>
          </p:cNvSpPr>
          <p:nvPr>
            <p:ph type="sldImg"/>
          </p:nvPr>
        </p:nvSpPr>
        <p:spPr/>
      </p:sp>
      <p:sp>
        <p:nvSpPr>
          <p:cNvPr id="1006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Once cross-dashboard interactions are configured, it is possible to seamlessly move between the linked dashboards. This is achieved by interacting directly with the widgets involved in the connection.</a:t>
            </a:r>
            <a:r>
              <a:t/>
            </a:r>
            <a:br/>
            <a:r>
              <a:rPr lang="en-GB" sz="1000" dirty="0">
                <a:solidFill>
                  <a:schemeClr val="tx2"/>
                </a:solidFill>
                <a:latin typeface="Arial" panose="020B0604020202020204" pitchFamily="34" charset="0"/>
                <a:cs typeface="Times New Roman" panose="02020603050405020304" pitchFamily="18" charset="0"/>
              </a:rPr>
              <a:t>To observe these widget interactions from a dashboard, select an object within a provider widget that has defined interactions. A new window will appear, containing a link to the external dashboard, if one is configured.</a:t>
            </a:r>
            <a:r>
              <a:t/>
            </a:r>
            <a:br/>
            <a:r>
              <a:rPr lang="en-GB" sz="1000" dirty="0">
                <a:solidFill>
                  <a:schemeClr val="tx2"/>
                </a:solidFill>
                <a:latin typeface="Arial" panose="020B0604020202020204" pitchFamily="34" charset="0"/>
                <a:cs typeface="Times New Roman" panose="02020603050405020304" pitchFamily="18" charset="0"/>
              </a:rPr>
              <a:t>As an illustration, one could click on "ESXi Utilization". This action would directly open the dashboard specifically designed for the ESX host system that was selected. This provides a quick and efficient way to drill down into related data on another dashboard.</a:t>
            </a:r>
            <a:r>
              <a:t/>
            </a:r>
            <a:br/>
            <a:r>
              <a:rPr lang="en-GB" sz="1000" dirty="0">
                <a:solidFill>
                  <a:schemeClr val="tx2"/>
                </a:solidFill>
                <a:latin typeface="Arial" panose="020B0604020202020204" pitchFamily="34" charset="0"/>
                <a:cs typeface="Times New Roman" panose="02020603050405020304" pitchFamily="18" charset="0"/>
              </a:rPr>
              <a:t>The ability to navigate directly between dashboards based on these interactions significantly streamlines the process of investigating data and gaining deeper insights. It allows for a more fluid and integrated analytical workflow.</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In the example, click </a:t>
            </a:r>
            <a:r>
              <a:rPr lang="en-GB" sz="1000" b="1" dirty="0">
                <a:solidFill>
                  <a:schemeClr val="tx2"/>
                </a:solidFill>
                <a:latin typeface="Arial" panose="020B0604020202020204" pitchFamily="34" charset="0"/>
                <a:cs typeface="Times New Roman" panose="02020603050405020304" pitchFamily="18" charset="0"/>
              </a:rPr>
              <a:t>ESXi Utilization</a:t>
            </a:r>
            <a:r>
              <a:rPr lang="en-GB" sz="1000" dirty="0">
                <a:solidFill>
                  <a:schemeClr val="tx2"/>
                </a:solidFill>
                <a:latin typeface="Arial" panose="020B0604020202020204" pitchFamily="34" charset="0"/>
                <a:cs typeface="Times New Roman" panose="02020603050405020304" pitchFamily="18" charset="0"/>
              </a:rPr>
              <a:t> to open that dashboard for the ESX host system you selected.</a:t>
            </a:r>
          </a:p>
        </p:txBody>
      </p:sp>
      <p:sp>
        <p:nvSpPr>
          <p:cNvPr id="10065" name="Slide number"/>
          <p:cNvSpPr>
            <a:spLocks noGrp="1"/>
          </p:cNvSpPr>
          <p:nvPr>
            <p:ph type="sldNum" sz="quarter" idx="10"/>
          </p:nvPr>
        </p:nvSpPr>
        <p:spPr/>
        <p:txBody>
          <a:bodyPr/>
          <a:lstStyle/>
          <a:p>
            <a:fld id="{C18812F0-6685-476B-B832-AFB48F091983}" type="slidenum">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6" name="Slide preview"/>
          <p:cNvSpPr>
            <a:spLocks noGrp="1" noRot="1" noChangeAspect="1"/>
          </p:cNvSpPr>
          <p:nvPr>
            <p:ph type="sldImg"/>
          </p:nvPr>
        </p:nvSpPr>
        <p:spPr/>
      </p:sp>
      <p:sp>
        <p:nvSpPr>
          <p:cNvPr id="1006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Custom dashboards provide exceptional flexibility. They allow users to add very specific criteria, ensuring the displayed data is precisely what is needed.</a:t>
            </a:r>
            <a:r>
              <a:t/>
            </a:r>
            <a:br/>
            <a:r>
              <a:rPr lang="en-GB" sz="1000" dirty="0">
                <a:solidFill>
                  <a:schemeClr val="tx2"/>
                </a:solidFill>
                <a:latin typeface="Arial" panose="020B0604020202020204" pitchFamily="34" charset="0"/>
                <a:cs typeface="Times New Roman" panose="02020603050405020304" pitchFamily="18" charset="0"/>
              </a:rPr>
              <a:t>Consider a scenario where the goal is to understand cluster capacity when moving virtual machines from one cluster to another. Instead of relying on a combination of predefined dashboards for cluster capacity, configuration, and performance, a single custom dashboard can be created.</a:t>
            </a:r>
            <a:r>
              <a:t/>
            </a:r>
            <a:br/>
            <a:r>
              <a:rPr lang="en-GB" sz="1000" dirty="0">
                <a:solidFill>
                  <a:schemeClr val="tx2"/>
                </a:solidFill>
                <a:latin typeface="Arial" panose="020B0604020202020204" pitchFamily="34" charset="0"/>
                <a:cs typeface="Times New Roman" panose="02020603050405020304" pitchFamily="18" charset="0"/>
              </a:rPr>
              <a:t>This custom dashboard could include a list of clusters, displaying their key capacity properties and associated metrics. It could also list the ESX hosts from each of those clusters. Furthermore, a list of virtual machines, complete with their configuration properties and consumption metrics, could be incorporated. This consolidates all relevant information into one view.</a:t>
            </a:r>
            <a:r>
              <a:t/>
            </a:r>
            <a:br/>
            <a:r>
              <a:rPr lang="en-GB" sz="1000" dirty="0">
                <a:solidFill>
                  <a:schemeClr val="tx2"/>
                </a:solidFill>
                <a:latin typeface="Arial" panose="020B0604020202020204" pitchFamily="34" charset="0"/>
                <a:cs typeface="Times New Roman" panose="02020603050405020304" pitchFamily="18" charset="0"/>
              </a:rPr>
              <a:t>In another instance, if there is a need to compare the performance of two or more virtual machines over time, rather than using separate predefined dashboards for virtual machine configuration and performance, a custom dashboard can be built.</a:t>
            </a:r>
            <a:r>
              <a:t/>
            </a:r>
            <a:br/>
            <a:r>
              <a:rPr lang="en-GB" sz="1000" dirty="0">
                <a:solidFill>
                  <a:schemeClr val="tx2"/>
                </a:solidFill>
                <a:latin typeface="Arial" panose="020B0604020202020204" pitchFamily="34" charset="0"/>
                <a:cs typeface="Times New Roman" panose="02020603050405020304" pitchFamily="18" charset="0"/>
              </a:rPr>
              <a:t>This custom dashboard might contain a list of virtual machines, showing their ESX host properties and real-time consumption metrics. This list can be configured to allow for multiple selections, enabling the comparison of several virtual machines simultaneously. Accompanying this, a series of performance widgets could display metrics like CPU usage trend or memory usage trend. These performance widgets would receive their data from the virtual machine list, ensuring they only show metrics for the selected virtual machines.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68" name="Slide number"/>
          <p:cNvSpPr>
            <a:spLocks noGrp="1"/>
          </p:cNvSpPr>
          <p:nvPr>
            <p:ph type="sldNum" sz="quarter" idx="10"/>
          </p:nvPr>
        </p:nvSpPr>
        <p:spPr/>
        <p:txBody>
          <a:bodyPr/>
          <a:lstStyle/>
          <a:p>
            <a:fld id="{C18812F0-6685-476B-B832-AFB48F091983}" type="slidenum">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0" name="Slide preview"/>
          <p:cNvSpPr>
            <a:spLocks noGrp="1" noRot="1" noChangeAspect="1"/>
          </p:cNvSpPr>
          <p:nvPr>
            <p:ph type="sldImg"/>
          </p:nvPr>
        </p:nvSpPr>
        <p:spPr/>
      </p:sp>
      <p:sp>
        <p:nvSpPr>
          <p:cNvPr id="1007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Metric configuration files are powerful tools for customization. They allow for the creation of unique sets of metrics, which then provide more meaningful data within supported widgets.</a:t>
            </a:r>
            <a:r>
              <a:t/>
            </a:r>
            <a:br/>
            <a:r>
              <a:rPr lang="en-GB" sz="1000" dirty="0">
                <a:solidFill>
                  <a:schemeClr val="tx2"/>
                </a:solidFill>
                <a:latin typeface="Arial" panose="020B0604020202020204" pitchFamily="34" charset="0"/>
                <a:cs typeface="Times New Roman" panose="02020603050405020304" pitchFamily="18" charset="0"/>
              </a:rPr>
              <a:t>These configuration files store the specific metric attribute keys. They are structured in an XML format, ensuring a standardized way to define and manage metric data.</a:t>
            </a:r>
            <a:r>
              <a:t/>
            </a:r>
            <a:br/>
            <a:r>
              <a:rPr lang="en-GB" sz="1000" dirty="0">
                <a:solidFill>
                  <a:schemeClr val="tx2"/>
                </a:solidFill>
                <a:latin typeface="Arial" panose="020B0604020202020204" pitchFamily="34" charset="0"/>
                <a:cs typeface="Times New Roman" panose="02020603050405020304" pitchFamily="18" charset="0"/>
              </a:rPr>
              <a:t>Several types of widgets are designed to support customization through these metric configuration files. This includes the scoreboard, the metric chart, and the property list. Additionally, the rolling view chart, sparkline chart, and topology graph can also leverage these files for tailored data presentation.</a:t>
            </a:r>
            <a:r>
              <a:t/>
            </a:r>
            <a:br/>
            <a:r>
              <a:rPr lang="en-GB" sz="1000" dirty="0">
                <a:solidFill>
                  <a:schemeClr val="tx2"/>
                </a:solidFill>
                <a:latin typeface="Arial" panose="020B0604020202020204" pitchFamily="34" charset="0"/>
                <a:cs typeface="Times New Roman" panose="02020603050405020304" pitchFamily="18" charset="0"/>
              </a:rPr>
              <a:t>Through the customization offered by metric configuration files, the visualization of metrics can be significantly enhanced. This allows for the presentation of data that directly reflects the specific needs and context of the adapter and object types being monitored.</a:t>
            </a:r>
            <a:r>
              <a:t/>
            </a:r>
            <a:br/>
            <a:r>
              <a:rPr lang="en-GB" sz="1000" dirty="0">
                <a:solidFill>
                  <a:schemeClr val="tx2"/>
                </a:solidFill>
                <a:latin typeface="Arial" panose="020B0604020202020204" pitchFamily="34" charset="0"/>
                <a:cs typeface="Times New Roman" panose="02020603050405020304" pitchFamily="18" charset="0"/>
              </a:rPr>
              <a:t>As an important example, consider how host data can be presented in a scoreboard widget. By utilizing a metric configuration file, a predetermined set of metrics, chosen for their relevance to a supported object type, can be displayed. From the metric configuration page, a file (in XML format) can be created that defines these specific metric sets for supported widgets.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Using the metric configuration file customization, you can manipulate the visualization of the metrics so that you can provide users with more meaningful data. </a:t>
            </a:r>
            <a:r>
              <a:t/>
            </a:r>
            <a:br/>
            <a:r>
              <a:rPr lang="en-GB" sz="1000" dirty="0">
                <a:solidFill>
                  <a:schemeClr val="tx2"/>
                </a:solidFill>
                <a:latin typeface="Arial" panose="020B0604020202020204" pitchFamily="34" charset="0"/>
                <a:cs typeface="Times New Roman" panose="02020603050405020304" pitchFamily="18" charset="0"/>
              </a:rPr>
              <a:t>You can configure one or more metric configuration files that define different sets of metrics for the adapter and object types. The supported widgets are populated based on the configured metrics and selected object type.</a:t>
            </a:r>
            <a:r>
              <a:t/>
            </a:r>
            <a:br/>
            <a:r>
              <a:rPr lang="en-GB" sz="1000" dirty="0">
                <a:solidFill>
                  <a:schemeClr val="tx2"/>
                </a:solidFill>
                <a:latin typeface="Arial" panose="020B0604020202020204" pitchFamily="34" charset="0"/>
                <a:cs typeface="Times New Roman" panose="02020603050405020304" pitchFamily="18" charset="0"/>
              </a:rPr>
              <a:t>In this example, important host data is presented in the scoreboard widget vSphere Object Score.</a:t>
            </a:r>
            <a:r>
              <a:t/>
            </a:r>
            <a:br/>
            <a:r>
              <a:rPr lang="en-GB" sz="1000" dirty="0">
                <a:solidFill>
                  <a:schemeClr val="tx2"/>
                </a:solidFill>
                <a:latin typeface="Arial" panose="020B0604020202020204" pitchFamily="34" charset="0"/>
                <a:cs typeface="Times New Roman" panose="02020603050405020304" pitchFamily="18" charset="0"/>
              </a:rPr>
              <a:t>From the Metric Configuration page, you create an XML file that displays a predefined set of metrics in a supported widget.</a:t>
            </a:r>
          </a:p>
        </p:txBody>
      </p:sp>
      <p:sp>
        <p:nvSpPr>
          <p:cNvPr id="10072" name="Slide number"/>
          <p:cNvSpPr>
            <a:spLocks noGrp="1"/>
          </p:cNvSpPr>
          <p:nvPr>
            <p:ph type="sldNum" sz="quarter" idx="10"/>
          </p:nvPr>
        </p:nvSpPr>
        <p:spPr/>
        <p:txBody>
          <a:bodyPr/>
          <a:lstStyle/>
          <a:p>
            <a:fld id="{C18812F0-6685-476B-B832-AFB48F091983}" type="slidenum">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 name="Slide preview"/>
          <p:cNvSpPr>
            <a:spLocks noGrp="1" noRot="1" noChangeAspect="1"/>
          </p:cNvSpPr>
          <p:nvPr>
            <p:ph type="sldImg"/>
          </p:nvPr>
        </p:nvSpPr>
        <p:spPr/>
      </p:sp>
      <p:sp>
        <p:nvSpPr>
          <p:cNvPr id="10005" name="Notes"/>
          <p:cNvSpPr>
            <a:spLocks noGrp="1"/>
          </p:cNvSpPr>
          <p:nvPr>
            <p:ph type="body" idx="1"/>
          </p:nvPr>
        </p:nvSpPr>
        <p:spPr/>
        <p:txBody>
          <a:bodyPr wrap="square" rtlCol="0"/>
          <a:lstStyle/>
          <a:p>
            <a:pPr marL="0" indent="0">
              <a:buNone/>
            </a:pPr>
            <a:endParaRPr/>
          </a:p>
        </p:txBody>
      </p:sp>
      <p:sp>
        <p:nvSpPr>
          <p:cNvPr id="10006" name="Slide number"/>
          <p:cNvSpPr>
            <a:spLocks noGrp="1"/>
          </p:cNvSpPr>
          <p:nvPr>
            <p:ph type="sldNum" sz="quarter" idx="10"/>
          </p:nvPr>
        </p:nvSpPr>
        <p:spPr/>
        <p:txBody>
          <a:bodyPr/>
          <a:lstStyle/>
          <a:p>
            <a:fld id="{C18812F0-6685-476B-B832-AFB48F091983}" type="slidenum">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4" name="Slide preview"/>
          <p:cNvSpPr>
            <a:spLocks noGrp="1" noRot="1" noChangeAspect="1"/>
          </p:cNvSpPr>
          <p:nvPr>
            <p:ph type="sldImg"/>
          </p:nvPr>
        </p:nvSpPr>
        <p:spPr/>
      </p:sp>
      <p:sp>
        <p:nvSpPr>
          <p:cNvPr id="1007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Creating a metric configuration file involves using existing sample XML files as a starting point. This provides a blueprint for the structure and content needed.</a:t>
            </a:r>
            <a:r>
              <a:t/>
            </a:r>
            <a:br/>
            <a:r>
              <a:rPr lang="en-GB" sz="1000" dirty="0">
                <a:solidFill>
                  <a:schemeClr val="tx2"/>
                </a:solidFill>
                <a:latin typeface="Arial" panose="020B0604020202020204" pitchFamily="34" charset="0"/>
                <a:cs typeface="Times New Roman" panose="02020603050405020304" pitchFamily="18" charset="0"/>
              </a:rPr>
              <a:t>Here is a step-by-step example for creating one. First, navigate to the correct location within the interface: Infrastructure Operations, then Configurations, and finally Widget Metric Configuration.</a:t>
            </a:r>
            <a:r>
              <a:t/>
            </a:r>
            <a:br/>
            <a:r>
              <a:rPr lang="en-GB" sz="1000" dirty="0">
                <a:solidFill>
                  <a:schemeClr val="tx2"/>
                </a:solidFill>
                <a:latin typeface="Arial" panose="020B0604020202020204" pitchFamily="34" charset="0"/>
                <a:cs typeface="Times New Roman" panose="02020603050405020304" pitchFamily="18" charset="0"/>
              </a:rPr>
              <a:t>Next, expand the "System Defined" section. This will reveal a list of pre-existing configuration files.</a:t>
            </a:r>
            <a:r>
              <a:t/>
            </a:r>
            <a:br/>
            <a:r>
              <a:rPr lang="en-GB" sz="1000" dirty="0">
                <a:solidFill>
                  <a:schemeClr val="tx2"/>
                </a:solidFill>
                <a:latin typeface="Arial" panose="020B0604020202020204" pitchFamily="34" charset="0"/>
                <a:cs typeface="Times New Roman" panose="02020603050405020304" pitchFamily="18" charset="0"/>
              </a:rPr>
              <a:t>From this list, select "sampleScorecard.xml" and make a copy of its contents. This copied content will form the basis of the new custom file.</a:t>
            </a:r>
            <a:r>
              <a:t/>
            </a:r>
            <a:br/>
            <a:r>
              <a:rPr lang="en-GB" sz="1000" dirty="0">
                <a:solidFill>
                  <a:schemeClr val="tx2"/>
                </a:solidFill>
                <a:latin typeface="Arial" panose="020B0604020202020204" pitchFamily="34" charset="0"/>
                <a:cs typeface="Times New Roman" panose="02020603050405020304" pitchFamily="18" charset="0"/>
              </a:rPr>
              <a:t>Now, it is time to create the new configuration file. Provide a suitable name for the new file. Then, paste the copied contents of "sampleScorecard.xml" into this new file. After pasting, edit the necessary metrics to align with specific requirements.</a:t>
            </a:r>
            <a:r>
              <a:t/>
            </a:r>
            <a:br/>
            <a:r>
              <a:rPr lang="en-GB" sz="1000" dirty="0">
                <a:solidFill>
                  <a:schemeClr val="tx2"/>
                </a:solidFill>
                <a:latin typeface="Arial" panose="020B0604020202020204" pitchFamily="34" charset="0"/>
                <a:cs typeface="Times New Roman" panose="02020603050405020304" pitchFamily="18" charset="0"/>
              </a:rPr>
              <a:t>After the blueprint from the sample XML is copied, the next crucial step is to edit the metrics and properties within the new file. These adjustments should align with specific data requirements. The configuration file also offers the ability to customize the visual presentation, or the look and feel, of the dashboard. This includes defining labels, units, and critical thresholds such as yellow, orange, and red indicators. For example, a metric attribute key could be defined for "CPU Demand" with units, and color thresholds set for specific values.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Copy the contents of a sample XML file to your new metric configuration file. After you get the blueprint of the XML file from the copied content, edit the metrics and properties according to your requirements.</a:t>
            </a:r>
            <a:r>
              <a:t/>
            </a:r>
            <a:br/>
            <a:r>
              <a:rPr lang="en-GB" sz="1000" dirty="0">
                <a:solidFill>
                  <a:schemeClr val="tx2"/>
                </a:solidFill>
                <a:latin typeface="Arial" panose="020B0604020202020204" pitchFamily="34" charset="0"/>
                <a:cs typeface="Times New Roman" panose="02020603050405020304" pitchFamily="18" charset="0"/>
              </a:rPr>
              <a:t>The configuration XML file can also be used to customize the look-and-feel properties of your dashboard. These properties include labels, units, and the yellow, orange, and red thresholds.</a:t>
            </a:r>
            <a:r>
              <a:t/>
            </a:r>
            <a:br/>
            <a:r>
              <a:rPr lang="en-GB" sz="1000" dirty="0">
                <a:solidFill>
                  <a:schemeClr val="tx2"/>
                </a:solidFill>
                <a:latin typeface="Arial" panose="020B0604020202020204" pitchFamily="34" charset="0"/>
                <a:cs typeface="Times New Roman" panose="02020603050405020304" pitchFamily="18" charset="0"/>
              </a:rPr>
              <a:t>For example:</a:t>
            </a:r>
            <a:r>
              <a:t/>
            </a:r>
            <a:br/>
            <a:r>
              <a:rPr lang="en-GB" sz="1000" dirty="0">
                <a:solidFill>
                  <a:schemeClr val="tx2"/>
                </a:solidFill>
                <a:latin typeface="Arial" panose="020B0604020202020204" pitchFamily="34" charset="0"/>
                <a:cs typeface="Times New Roman" panose="02020603050405020304" pitchFamily="18" charset="0"/>
              </a:rPr>
              <a:t>&lt; Metric attrkey="cpu|demandPct" label="CPU Demand" unit="%" yellow="50" orange="70" red="85" / &gt;</a:t>
            </a:r>
          </a:p>
        </p:txBody>
      </p:sp>
      <p:sp>
        <p:nvSpPr>
          <p:cNvPr id="10076" name="Slide number"/>
          <p:cNvSpPr>
            <a:spLocks noGrp="1"/>
          </p:cNvSpPr>
          <p:nvPr>
            <p:ph type="sldNum" sz="quarter" idx="10"/>
          </p:nvPr>
        </p:nvSpPr>
        <p:spPr/>
        <p:txBody>
          <a:bodyPr/>
          <a:lstStyle/>
          <a:p>
            <a:fld id="{C18812F0-6685-476B-B832-AFB48F091983}" type="slidenum">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7" name="Slide preview"/>
          <p:cNvSpPr>
            <a:spLocks noGrp="1" noRot="1" noChangeAspect="1"/>
          </p:cNvSpPr>
          <p:nvPr>
            <p:ph type="sldImg"/>
          </p:nvPr>
        </p:nvSpPr>
        <p:spPr/>
      </p:sp>
      <p:sp>
        <p:nvSpPr>
          <p:cNvPr id="10078" name="Notes"/>
          <p:cNvSpPr>
            <a:spLocks noGrp="1"/>
          </p:cNvSpPr>
          <p:nvPr>
            <p:ph type="body" idx="1"/>
          </p:nvPr>
        </p:nvSpPr>
        <p:spPr/>
        <p:txBody>
          <a:bodyPr wrap="square" rtlCol="0"/>
          <a:lstStyle/>
          <a:p>
            <a:pPr marL="0" indent="0">
              <a:buNone/>
            </a:pPr>
            <a:endParaRPr/>
          </a:p>
        </p:txBody>
      </p:sp>
      <p:sp>
        <p:nvSpPr>
          <p:cNvPr id="10079" name="Slide number"/>
          <p:cNvSpPr>
            <a:spLocks noGrp="1"/>
          </p:cNvSpPr>
          <p:nvPr>
            <p:ph type="sldNum" sz="quarter" idx="10"/>
          </p:nvPr>
        </p:nvSpPr>
        <p:spPr/>
        <p:txBody>
          <a:bodyPr/>
          <a:lstStyle/>
          <a:p>
            <a:fld id="{C18812F0-6685-476B-B832-AFB48F091983}" type="slidenum">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1" name="Slide preview"/>
          <p:cNvSpPr>
            <a:spLocks noGrp="1" noRot="1" noChangeAspect="1"/>
          </p:cNvSpPr>
          <p:nvPr>
            <p:ph type="sldImg"/>
          </p:nvPr>
        </p:nvSpPr>
        <p:spPr/>
      </p:sp>
      <p:sp>
        <p:nvSpPr>
          <p:cNvPr id="10082" name="Notes"/>
          <p:cNvSpPr>
            <a:spLocks noGrp="1"/>
          </p:cNvSpPr>
          <p:nvPr>
            <p:ph type="body" idx="1"/>
          </p:nvPr>
        </p:nvSpPr>
        <p:spPr/>
        <p:txBody>
          <a:bodyPr wrap="square" rtlCol="0"/>
          <a:lstStyle/>
          <a:p>
            <a:pPr marL="0" indent="0">
              <a:buNone/>
            </a:pPr>
            <a:endParaRPr/>
          </a:p>
        </p:txBody>
      </p:sp>
      <p:sp>
        <p:nvSpPr>
          <p:cNvPr id="10083" name="Slide number"/>
          <p:cNvSpPr>
            <a:spLocks noGrp="1"/>
          </p:cNvSpPr>
          <p:nvPr>
            <p:ph type="sldNum" sz="quarter" idx="10"/>
          </p:nvPr>
        </p:nvSpPr>
        <p:spPr/>
        <p:txBody>
          <a:bodyPr/>
          <a:lstStyle/>
          <a:p>
            <a:fld id="{C18812F0-6685-476B-B832-AFB48F091983}" type="slidenum">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4" name="Slide preview"/>
          <p:cNvSpPr>
            <a:spLocks noGrp="1" noRot="1" noChangeAspect="1"/>
          </p:cNvSpPr>
          <p:nvPr>
            <p:ph type="sldImg"/>
          </p:nvPr>
        </p:nvSpPr>
        <p:spPr/>
      </p:sp>
      <p:sp>
        <p:nvSpPr>
          <p:cNvPr id="10085" name="Notes"/>
          <p:cNvSpPr>
            <a:spLocks noGrp="1"/>
          </p:cNvSpPr>
          <p:nvPr>
            <p:ph type="body" idx="1"/>
          </p:nvPr>
        </p:nvSpPr>
        <p:spPr/>
        <p:txBody>
          <a:bodyPr wrap="square" rtlCol="0"/>
          <a:lstStyle/>
          <a:p>
            <a:pPr marL="0" indent="0">
              <a:buNone/>
            </a:pPr>
            <a:endParaRPr/>
          </a:p>
        </p:txBody>
      </p:sp>
      <p:sp>
        <p:nvSpPr>
          <p:cNvPr id="10086" name="Slide number"/>
          <p:cNvSpPr>
            <a:spLocks noGrp="1"/>
          </p:cNvSpPr>
          <p:nvPr>
            <p:ph type="sldNum" sz="quarter" idx="10"/>
          </p:nvPr>
        </p:nvSpPr>
        <p:spPr/>
        <p:txBody>
          <a:bodyPr/>
          <a:lstStyle/>
          <a:p>
            <a:fld id="{C18812F0-6685-476B-B832-AFB48F091983}" type="slidenum">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8" name="Slide preview"/>
          <p:cNvSpPr>
            <a:spLocks noGrp="1" noRot="1" noChangeAspect="1"/>
          </p:cNvSpPr>
          <p:nvPr>
            <p:ph type="sldImg"/>
          </p:nvPr>
        </p:nvSpPr>
        <p:spPr/>
      </p:sp>
      <p:sp>
        <p:nvSpPr>
          <p:cNvPr id="1008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Managing dashboards within the VCF Operations Console involves a specific navigation path. First, locate "Infrastructure Operations", then proceed to "Dashboards &amp; Reports", followed by "Dashboards", and finally "Manage". From there, select the three dots (the manage icon) to access the dashboard management options.</a:t>
            </a:r>
            <a:r>
              <a:t/>
            </a:r>
            <a:br/>
            <a:r>
              <a:rPr lang="en-GB" sz="1000" dirty="0">
                <a:solidFill>
                  <a:schemeClr val="tx2"/>
                </a:solidFill>
                <a:latin typeface="Arial" panose="020B0604020202020204" pitchFamily="34" charset="0"/>
                <a:cs typeface="Times New Roman" panose="02020603050405020304" pitchFamily="18" charset="0"/>
              </a:rPr>
              <a:t>Several key management options are available. These include the ability to delete a selected dashboard.</a:t>
            </a:r>
            <a:r>
              <a:t/>
            </a:r>
            <a:br/>
            <a:r>
              <a:rPr lang="en-GB" sz="1000" dirty="0">
                <a:solidFill>
                  <a:schemeClr val="tx2"/>
                </a:solidFill>
                <a:latin typeface="Arial" panose="020B0604020202020204" pitchFamily="34" charset="0"/>
                <a:cs typeface="Times New Roman" panose="02020603050405020304" pitchFamily="18" charset="0"/>
              </a:rPr>
              <a:t>Dashboards can also be activated. This action makes the collected metrics and data visible on the dashboard.</a:t>
            </a:r>
            <a:r>
              <a:t/>
            </a:r>
            <a:br/>
            <a:r>
              <a:rPr lang="en-GB" sz="1000" dirty="0">
                <a:solidFill>
                  <a:schemeClr val="tx2"/>
                </a:solidFill>
                <a:latin typeface="Arial" panose="020B0604020202020204" pitchFamily="34" charset="0"/>
                <a:cs typeface="Times New Roman" panose="02020603050405020304" pitchFamily="18" charset="0"/>
              </a:rPr>
              <a:t>Conversely, dashboards can be deactivated. This effectively hides them from view.</a:t>
            </a:r>
            <a:r>
              <a:t/>
            </a:r>
            <a:br/>
            <a:r>
              <a:rPr lang="en-GB" sz="1000" dirty="0">
                <a:solidFill>
                  <a:schemeClr val="tx2"/>
                </a:solidFill>
                <a:latin typeface="Arial" panose="020B0604020202020204" pitchFamily="34" charset="0"/>
                <a:cs typeface="Times New Roman" panose="02020603050405020304" pitchFamily="18" charset="0"/>
              </a:rPr>
              <a:t>Another important option is changing ownership. This allows for the transfer of a selected dashboard to a different user account.</a:t>
            </a:r>
            <a:r>
              <a:t/>
            </a:r>
            <a:br/>
            <a:r>
              <a:rPr lang="en-GB" sz="1000" dirty="0">
                <a:solidFill>
                  <a:schemeClr val="tx2"/>
                </a:solidFill>
                <a:latin typeface="Arial" panose="020B0604020202020204" pitchFamily="34" charset="0"/>
                <a:cs typeface="Times New Roman" panose="02020603050405020304" pitchFamily="18" charset="0"/>
              </a:rPr>
              <a:t>Dashboards can be exported. This is useful for utilizing a dashboard in another VCF operations environment.</a:t>
            </a:r>
            <a:r>
              <a:t/>
            </a:r>
            <a:br/>
            <a:r>
              <a:rPr lang="en-GB" sz="1000" dirty="0">
                <a:solidFill>
                  <a:schemeClr val="tx2"/>
                </a:solidFill>
                <a:latin typeface="Arial" panose="020B0604020202020204" pitchFamily="34" charset="0"/>
                <a:cs typeface="Times New Roman" panose="02020603050405020304" pitchFamily="18" charset="0"/>
              </a:rPr>
              <a:t>Similarly, dashboards can be imported. This allows for previously exported dashboards to be brought into the current VCF operations environment.</a:t>
            </a:r>
            <a:r>
              <a:t/>
            </a:r>
            <a:br/>
            <a:r>
              <a:rPr lang="en-GB" sz="1000" dirty="0">
                <a:solidFill>
                  <a:schemeClr val="tx2"/>
                </a:solidFill>
                <a:latin typeface="Arial" panose="020B0604020202020204" pitchFamily="34" charset="0"/>
                <a:cs typeface="Times New Roman" panose="02020603050405020304" pitchFamily="18" charset="0"/>
              </a:rPr>
              <a:t>The "Auto-Rotate Dashboards" feature configures a dashboard to automatically switch to another dashboard after a predefined time interval. This is useful for displaying a rotating set of information.</a:t>
            </a:r>
            <a:r>
              <a:t/>
            </a:r>
            <a:br/>
            <a:r>
              <a:rPr lang="en-GB" sz="1000" dirty="0">
                <a:solidFill>
                  <a:schemeClr val="tx2"/>
                </a:solidFill>
                <a:latin typeface="Arial" panose="020B0604020202020204" pitchFamily="34" charset="0"/>
                <a:cs typeface="Times New Roman" panose="02020603050405020304" pitchFamily="18" charset="0"/>
              </a:rPr>
              <a:t>There is also an option to manage summary dashboards. This allows for changes to the summary tab of a dashboard to include specific information as needed.</a:t>
            </a:r>
            <a:r>
              <a:t/>
            </a:r>
            <a:br/>
            <a:r>
              <a:rPr lang="en-GB" sz="1000" dirty="0">
                <a:solidFill>
                  <a:schemeClr val="tx2"/>
                </a:solidFill>
                <a:latin typeface="Arial" panose="020B0604020202020204" pitchFamily="34" charset="0"/>
                <a:cs typeface="Times New Roman" panose="02020603050405020304" pitchFamily="18" charset="0"/>
              </a:rPr>
              <a:t>Finally, dashboards can be organized into folders. This provides a way to manage and categorize dashboards in a structured manner. This also allows for sharing selected dashboards using various sharing options.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Delete</a:t>
            </a:r>
            <a:r>
              <a:rPr/>
              <a:t>: deletes the selected dashboard(s).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Activate</a:t>
            </a:r>
            <a:r>
              <a:rPr/>
              <a:t>: activates the selected dashboard(s).</a:t>
            </a:r>
          </a:p>
          <a:p>
            <a:pPr lvl="0">
              <a:buFont typeface="Arial" pitchFamily="34" charset="0"/>
              <a:buChar char=" "/>
            </a:pPr>
            <a:r>
              <a:rPr/>
              <a:t>Activated dashboards can display the collected metrics and data.</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Deactivate</a:t>
            </a:r>
            <a:r>
              <a:rPr/>
              <a:t>: deactivates the selected dashboard(s).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Change Ownership</a:t>
            </a:r>
            <a:r>
              <a:rPr/>
              <a:t>: transfers the selected dashboard(s) to another user account.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Export</a:t>
            </a:r>
            <a:r>
              <a:rPr/>
              <a:t>: exports the selected dashboard(s) so they can be used in another VCF Operations environment.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Import</a:t>
            </a:r>
            <a:r>
              <a:rPr/>
              <a:t>: imports previously exported dashboards to this VCF Operations environment.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Auto-Rotate Dashboards</a:t>
            </a:r>
            <a:r>
              <a:rPr/>
              <a:t>: configures how a dashboard can automatically switch to another dashboard after a predefined time interval.</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Manage Summary Dashboards</a:t>
            </a:r>
            <a:r>
              <a:rPr/>
              <a:t>: changes the Summary tab with a dashboard to get information specific to your needs.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Manage Dashboard Folders</a:t>
            </a:r>
            <a:r>
              <a:rPr/>
              <a:t>: organizes the dashboards into created dashboard folders in a way that is meaningful to you.</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Manage Dashboard Sharing</a:t>
            </a:r>
            <a:r>
              <a:rPr/>
              <a:t>: shares the selected dashboard(s) using various sharing options.</a:t>
            </a:r>
          </a:p>
        </p:txBody>
      </p:sp>
      <p:sp>
        <p:nvSpPr>
          <p:cNvPr id="10090" name="Slide number"/>
          <p:cNvSpPr>
            <a:spLocks noGrp="1"/>
          </p:cNvSpPr>
          <p:nvPr>
            <p:ph type="sldNum" sz="quarter" idx="10"/>
          </p:nvPr>
        </p:nvSpPr>
        <p:spPr/>
        <p:txBody>
          <a:bodyPr/>
          <a:lstStyle/>
          <a:p>
            <a:fld id="{C18812F0-6685-476B-B832-AFB48F091983}" type="slidenum">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2" name="Slide preview"/>
          <p:cNvSpPr>
            <a:spLocks noGrp="1" noRot="1" noChangeAspect="1"/>
          </p:cNvSpPr>
          <p:nvPr>
            <p:ph type="sldImg"/>
          </p:nvPr>
        </p:nvSpPr>
        <p:spPr/>
      </p:sp>
      <p:sp>
        <p:nvSpPr>
          <p:cNvPr id="1009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Dashboards, whether they are custom-built or predefined, can be easily shared with other users directly from the dashboards page. This facilitates collaboration and information dissemination.</a:t>
            </a:r>
            <a:r>
              <a:t/>
            </a:r>
            <a:br/>
            <a:r>
              <a:rPr lang="en-GB" sz="1000" dirty="0">
                <a:solidFill>
                  <a:schemeClr val="tx2"/>
                </a:solidFill>
                <a:latin typeface="Arial" panose="020B0604020202020204" pitchFamily="34" charset="0"/>
                <a:cs typeface="Times New Roman" panose="02020603050405020304" pitchFamily="18" charset="0"/>
              </a:rPr>
              <a:t>To initiate the sharing process, first select the desired dashboard. Then, locate and click the "Share Dashboard" icon, which is typically found in the top-right corner of the interface.</a:t>
            </a:r>
            <a:r>
              <a:t/>
            </a:r>
            <a:br/>
            <a:r>
              <a:rPr lang="en-GB" sz="1000" dirty="0">
                <a:solidFill>
                  <a:schemeClr val="tx2"/>
                </a:solidFill>
                <a:latin typeface="Arial" panose="020B0604020202020204" pitchFamily="34" charset="0"/>
                <a:cs typeface="Times New Roman" panose="02020603050405020304" pitchFamily="18" charset="0"/>
              </a:rPr>
              <a:t>Once the sharing options appear, several methods are available. A unique URL can be generated. This URL allows direct access to the dashboard.</a:t>
            </a:r>
            <a:r>
              <a:t/>
            </a:r>
            <a:br/>
            <a:r>
              <a:rPr lang="en-GB" sz="1000" dirty="0">
                <a:solidFill>
                  <a:schemeClr val="tx2"/>
                </a:solidFill>
                <a:latin typeface="Arial" panose="020B0604020202020204" pitchFamily="34" charset="0"/>
                <a:cs typeface="Times New Roman" panose="02020603050405020304" pitchFamily="18" charset="0"/>
              </a:rPr>
              <a:t>Alternatively, the dashboard can be shared via email. This sends a link to the dashboard directly to specified recipients.</a:t>
            </a:r>
            <a:r>
              <a:t/>
            </a:r>
            <a:br/>
            <a:r>
              <a:rPr lang="en-GB" sz="1000" dirty="0">
                <a:solidFill>
                  <a:schemeClr val="tx2"/>
                </a:solidFill>
                <a:latin typeface="Arial" panose="020B0604020202020204" pitchFamily="34" charset="0"/>
                <a:cs typeface="Times New Roman" panose="02020603050405020304" pitchFamily="18" charset="0"/>
              </a:rPr>
              <a:t>For integration into other platforms, an embed code can be generated. This code allows the dashboard to be embedded within internal web pages, such as a Confluence page or other internal official webpages.</a:t>
            </a:r>
            <a:r>
              <a:t/>
            </a:r>
            <a:br/>
            <a:r>
              <a:rPr lang="en-GB" sz="1000" dirty="0">
                <a:solidFill>
                  <a:schemeClr val="tx2"/>
                </a:solidFill>
                <a:latin typeface="Arial" panose="020B0604020202020204" pitchFamily="34" charset="0"/>
                <a:cs typeface="Times New Roman" panose="02020603050405020304" pitchFamily="18" charset="0"/>
              </a:rPr>
              <a:t>Dashboards can also be shared with predefined user groups. This provides an efficient way to distribute information to relevant teams or departments. Finally, there is an option to export the dashboard, which can then be imported into other environments or shared offline.</a:t>
            </a:r>
            <a:r>
              <a:t/>
            </a:r>
            <a:br/>
            <a:r>
              <a:rPr lang="en-GB" sz="1000" dirty="0">
                <a:solidFill>
                  <a:schemeClr val="tx2"/>
                </a:solidFill>
                <a:latin typeface="Arial" panose="020B0604020202020204" pitchFamily="34" charset="0"/>
                <a:cs typeface="Times New Roman" panose="02020603050405020304" pitchFamily="18" charset="0"/>
              </a:rPr>
              <a:t>These various sharing options provide flexibility. They allow the user to disseminate valuable dashboard insights effectively, whether through direct links, email, embedding in web pages, or sharing with specific groups.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share predefined or custom dashboards using URLs, emails, and by copying the code to embed the dashboard into Confluence or other internal official webpages.</a:t>
            </a:r>
          </a:p>
        </p:txBody>
      </p:sp>
      <p:sp>
        <p:nvSpPr>
          <p:cNvPr id="10094" name="Slide number"/>
          <p:cNvSpPr>
            <a:spLocks noGrp="1"/>
          </p:cNvSpPr>
          <p:nvPr>
            <p:ph type="sldNum" sz="quarter" idx="10"/>
          </p:nvPr>
        </p:nvSpPr>
        <p:spPr/>
        <p:txBody>
          <a:bodyPr/>
          <a:lstStyle/>
          <a:p>
            <a:fld id="{C18812F0-6685-476B-B832-AFB48F091983}" type="slidenum">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 name="Slide preview"/>
          <p:cNvSpPr>
            <a:spLocks noGrp="1" noRot="1" noChangeAspect="1"/>
          </p:cNvSpPr>
          <p:nvPr>
            <p:ph type="sldImg"/>
          </p:nvPr>
        </p:nvSpPr>
        <p:spPr/>
      </p:sp>
      <p:sp>
        <p:nvSpPr>
          <p:cNvPr id="1009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One method for sharing dashboards involves generating a concise URL. This URL provides direct access to the selected dashboard.</a:t>
            </a:r>
            <a:r>
              <a:t/>
            </a:r>
            <a:br/>
            <a:r>
              <a:rPr lang="en-GB" sz="1000" dirty="0">
                <a:solidFill>
                  <a:schemeClr val="tx2"/>
                </a:solidFill>
                <a:latin typeface="Arial" panose="020B0604020202020204" pitchFamily="34" charset="0"/>
                <a:cs typeface="Times New Roman" panose="02020603050405020304" pitchFamily="18" charset="0"/>
              </a:rPr>
              <a:t>To obtain the URL, simply click the copy link button. This action will place the link onto the clipboard, ready for pasting.</a:t>
            </a:r>
            <a:r>
              <a:t/>
            </a:r>
            <a:br/>
            <a:r>
              <a:rPr lang="en-GB" sz="1000" dirty="0">
                <a:solidFill>
                  <a:schemeClr val="tx2"/>
                </a:solidFill>
                <a:latin typeface="Arial" panose="020B0604020202020204" pitchFamily="34" charset="0"/>
                <a:cs typeface="Times New Roman" panose="02020603050405020304" pitchFamily="18" charset="0"/>
              </a:rPr>
              <a:t>The generated link includes an expiry setting. This allows for control over how long the link remains active. The expiry can be set to one day, one week, one month, three months, or even configured to never expire.</a:t>
            </a:r>
            <a:r>
              <a:t/>
            </a:r>
            <a:br/>
            <a:r>
              <a:rPr lang="en-GB" sz="1000" dirty="0">
                <a:solidFill>
                  <a:schemeClr val="tx2"/>
                </a:solidFill>
                <a:latin typeface="Arial" panose="020B0604020202020204" pitchFamily="34" charset="0"/>
                <a:cs typeface="Times New Roman" panose="02020603050405020304" pitchFamily="18" charset="0"/>
              </a:rPr>
              <a:t>It is possible to manage these links after creation. From the existing links pane, a link can be permanently deleted. Additionally, for security and tracking, there is an option to check usage. This allows for the identification of who has accessed the dashboard through that specific link. For instance, if a link is set to expire in one day, it will cease to function exactly one day after its creation.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delete the link and remove access from within the Existing Links pane. You can also click the Check Usage icon to identify who has been accessing the dashboard.</a:t>
            </a:r>
            <a:r>
              <a:t/>
            </a:r>
            <a:br/>
            <a:r>
              <a:rPr lang="en-GB" sz="1000" dirty="0">
                <a:solidFill>
                  <a:schemeClr val="tx2"/>
                </a:solidFill>
                <a:latin typeface="Arial" panose="020B0604020202020204" pitchFamily="34" charset="0"/>
                <a:cs typeface="Times New Roman" panose="02020603050405020304" pitchFamily="18" charset="0"/>
              </a:rPr>
              <a:t>In this example, the link will expire 1 day after it was created.</a:t>
            </a:r>
          </a:p>
        </p:txBody>
      </p:sp>
      <p:sp>
        <p:nvSpPr>
          <p:cNvPr id="10098" name="Slide number"/>
          <p:cNvSpPr>
            <a:spLocks noGrp="1"/>
          </p:cNvSpPr>
          <p:nvPr>
            <p:ph type="sldNum" sz="quarter" idx="10"/>
          </p:nvPr>
        </p:nvSpPr>
        <p:spPr/>
        <p:txBody>
          <a:bodyPr/>
          <a:lstStyle/>
          <a:p>
            <a:fld id="{C18812F0-6685-476B-B832-AFB48F091983}" type="slidenum">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0" name="Slide preview"/>
          <p:cNvSpPr>
            <a:spLocks noGrp="1" noRot="1" noChangeAspect="1"/>
          </p:cNvSpPr>
          <p:nvPr>
            <p:ph type="sldImg"/>
          </p:nvPr>
        </p:nvSpPr>
        <p:spPr/>
      </p:sp>
      <p:sp>
        <p:nvSpPr>
          <p:cNvPr id="1010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Dashboards, whether they are built-in or custom, can be readily shared with different users via email. This method provides a direct way to distribute dashboard access.</a:t>
            </a:r>
            <a:r>
              <a:t/>
            </a:r>
            <a:br/>
            <a:r>
              <a:rPr lang="en-GB" sz="1000" dirty="0">
                <a:solidFill>
                  <a:schemeClr val="tx2"/>
                </a:solidFill>
                <a:latin typeface="Arial" panose="020B0604020202020204" pitchFamily="34" charset="0"/>
                <a:cs typeface="Times New Roman" panose="02020603050405020304" pitchFamily="18" charset="0"/>
              </a:rPr>
              <a:t>Similar to URL sharing, the email link includes an expiry setting. This allows for control over the link's active duration. Options include one day, one week, one month, three months, or the link can be set to never expire.</a:t>
            </a:r>
            <a:r>
              <a:t/>
            </a:r>
            <a:br/>
            <a:r>
              <a:rPr lang="en-GB" sz="1000" dirty="0">
                <a:solidFill>
                  <a:schemeClr val="tx2"/>
                </a:solidFill>
                <a:latin typeface="Arial" panose="020B0604020202020204" pitchFamily="34" charset="0"/>
                <a:cs typeface="Times New Roman" panose="02020603050405020304" pitchFamily="18" charset="0"/>
              </a:rPr>
              <a:t>To utilize this email sharing functionality, a prerequisite is to have an SMTP configuration set up. This ensures the system can send out the emails. Once configured, a dashboard can be emailed to anyone.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email a dashboard to anyone using EMAIL.</a:t>
            </a:r>
          </a:p>
          <a:p>
            <a:pPr marL="0" indent="0">
              <a:buNone/>
            </a:pPr>
            <a:r>
              <a:rPr lang="en-GB" sz="1000" dirty="0">
                <a:solidFill>
                  <a:schemeClr val="tx2"/>
                </a:solidFill>
                <a:latin typeface="Arial" panose="020B0604020202020204" pitchFamily="34" charset="0"/>
                <a:cs typeface="Times New Roman" panose="02020603050405020304" pitchFamily="18" charset="0"/>
              </a:rPr>
              <a:t>Note: To use email, you must set up an SMTP configuration.</a:t>
            </a:r>
          </a:p>
        </p:txBody>
      </p:sp>
      <p:sp>
        <p:nvSpPr>
          <p:cNvPr id="10102" name="Slide number"/>
          <p:cNvSpPr>
            <a:spLocks noGrp="1"/>
          </p:cNvSpPr>
          <p:nvPr>
            <p:ph type="sldNum" sz="quarter" idx="10"/>
          </p:nvPr>
        </p:nvSpPr>
        <p:spPr/>
        <p:txBody>
          <a:bodyPr/>
          <a:lstStyle/>
          <a:p>
            <a:fld id="{C18812F0-6685-476B-B832-AFB48F091983}" type="slidenum">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4" name="Slide preview"/>
          <p:cNvSpPr>
            <a:spLocks noGrp="1" noRot="1" noChangeAspect="1"/>
          </p:cNvSpPr>
          <p:nvPr>
            <p:ph type="sldImg"/>
          </p:nvPr>
        </p:nvSpPr>
        <p:spPr/>
      </p:sp>
      <p:sp>
        <p:nvSpPr>
          <p:cNvPr id="1010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Dashboards, whether predefined or custom-built, can be seamlessly integrated into other webpages. This is achieved by copying and embedding the provided HTML code.</a:t>
            </a:r>
            <a:r>
              <a:t/>
            </a:r>
            <a:br/>
            <a:r>
              <a:rPr lang="en-GB" sz="1000" dirty="0">
                <a:solidFill>
                  <a:schemeClr val="tx2"/>
                </a:solidFill>
                <a:latin typeface="Arial" panose="020B0604020202020204" pitchFamily="34" charset="0"/>
                <a:cs typeface="Times New Roman" panose="02020603050405020304" pitchFamily="18" charset="0"/>
              </a:rPr>
              <a:t>The embedded link comes with an expiry option. This allows control over how long the dashboard remains accessible through the embedded code. Expiry durations include one day, one week, one month, three months, or the option to never expire.</a:t>
            </a:r>
            <a:r>
              <a:t/>
            </a:r>
            <a:br/>
            <a:r>
              <a:rPr lang="en-GB" sz="1000" dirty="0">
                <a:solidFill>
                  <a:schemeClr val="tx2"/>
                </a:solidFill>
                <a:latin typeface="Arial" panose="020B0604020202020204" pitchFamily="34" charset="0"/>
                <a:cs typeface="Times New Roman" panose="02020603050405020304" pitchFamily="18" charset="0"/>
              </a:rPr>
              <a:t>To embed a dashboard, simply select the embed option. Then, copy the generated HTML code. This code can then be pasted directly into the desired webpage. This provides a straightforward way to display the dashboard's contents within a different web environment. The embed option makes it easy to share dynamic dashboard content with a wider audience by incorporating it into existing web infrastructure.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Embed a dashboard into a webpage with HTML code. Using the EMBED option, you can easily embed a dashboard into another webpage by copying the HTML code and setting the duration you want the dashboard to be available for sharing.</a:t>
            </a:r>
          </a:p>
        </p:txBody>
      </p:sp>
      <p:sp>
        <p:nvSpPr>
          <p:cNvPr id="10106" name="Slide number"/>
          <p:cNvSpPr>
            <a:spLocks noGrp="1"/>
          </p:cNvSpPr>
          <p:nvPr>
            <p:ph type="sldNum" sz="quarter" idx="10"/>
          </p:nvPr>
        </p:nvSpPr>
        <p:spPr/>
        <p:txBody>
          <a:bodyPr/>
          <a:lstStyle/>
          <a:p>
            <a:fld id="{C18812F0-6685-476B-B832-AFB48F091983}" type="slidenum">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8" name="Slide preview"/>
          <p:cNvSpPr>
            <a:spLocks noGrp="1" noRot="1" noChangeAspect="1"/>
          </p:cNvSpPr>
          <p:nvPr>
            <p:ph type="sldImg"/>
          </p:nvPr>
        </p:nvSpPr>
        <p:spPr/>
      </p:sp>
      <p:sp>
        <p:nvSpPr>
          <p:cNvPr id="1010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Dashboards, whether predefined or custom-built, can be effectively shared with various authentication groups. This feature streamlines access management.</a:t>
            </a:r>
            <a:r>
              <a:t/>
            </a:r>
            <a:br/>
            <a:r>
              <a:rPr lang="en-GB" sz="1000" dirty="0">
                <a:solidFill>
                  <a:schemeClr val="tx2"/>
                </a:solidFill>
                <a:latin typeface="Arial" panose="020B0604020202020204" pitchFamily="34" charset="0"/>
                <a:cs typeface="Times New Roman" panose="02020603050405020304" pitchFamily="18" charset="0"/>
              </a:rPr>
              <a:t>To grant access, first select the desired group from the available drop-down menu. After selecting the group, click "Include" to confirm the access grant.</a:t>
            </a:r>
            <a:r>
              <a:t/>
            </a:r>
            <a:br/>
            <a:r>
              <a:rPr lang="en-GB" sz="1000" dirty="0">
                <a:solidFill>
                  <a:schemeClr val="tx2"/>
                </a:solidFill>
                <a:latin typeface="Arial" panose="020B0604020202020204" pitchFamily="34" charset="0"/>
                <a:cs typeface="Times New Roman" panose="02020603050405020304" pitchFamily="18" charset="0"/>
              </a:rPr>
              <a:t>For further control over sharing privileges, the "Allow editing" checkbox can be selected. This grants the group permission to make modifications to the dashboard.</a:t>
            </a:r>
            <a:r>
              <a:t/>
            </a:r>
            <a:br/>
            <a:r>
              <a:rPr lang="en-GB" sz="1000" dirty="0">
                <a:solidFill>
                  <a:schemeClr val="tx2"/>
                </a:solidFill>
                <a:latin typeface="Arial" panose="020B0604020202020204" pitchFamily="34" charset="0"/>
                <a:cs typeface="Times New Roman" panose="02020603050405020304" pitchFamily="18" charset="0"/>
              </a:rPr>
              <a:t>The group sharing option is versatile, supporting both internal and external authentication groups. Internal groups are those created directly within the VCF Operations environment. External groups, on the other hand, include user groups imported through LDAP, such as those from an Active Directory user domain. This flexibility ensures that dashboards can be shared securely and efficiently with all relevant stakeholders.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You can share your dashboard with authentication groups that have been set up within your VCF Operations environment.</a:t>
            </a:r>
          </a:p>
          <a:p>
            <a:pPr marL="0" indent="0">
              <a:buNone/>
            </a:pPr>
            <a:r>
              <a:rPr lang="en-GB" sz="1000" dirty="0">
                <a:solidFill>
                  <a:schemeClr val="tx2"/>
                </a:solidFill>
                <a:latin typeface="Arial" panose="020B0604020202020204" pitchFamily="34" charset="0"/>
                <a:cs typeface="Times New Roman" panose="02020603050405020304" pitchFamily="18" charset="0"/>
              </a:rPr>
              <a:t>The Group sharing option supports sharing with both Internal and External groups. Internal groups include the groups created or imported internally to your VCF Operations environment, such as the AD user groups imported through LDAP.</a:t>
            </a:r>
          </a:p>
        </p:txBody>
      </p:sp>
      <p:sp>
        <p:nvSpPr>
          <p:cNvPr id="10110" name="Slide number"/>
          <p:cNvSpPr>
            <a:spLocks noGrp="1"/>
          </p:cNvSpPr>
          <p:nvPr>
            <p:ph type="sldNum" sz="quarter" idx="10"/>
          </p:nvPr>
        </p:nvSpPr>
        <p:spPr/>
        <p:txBody>
          <a:bodyPr/>
          <a:lstStyle/>
          <a:p>
            <a:fld id="{C18812F0-6685-476B-B832-AFB48F091983}" type="slidenum">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8" name="Slide preview"/>
          <p:cNvSpPr>
            <a:spLocks noGrp="1" noRot="1" noChangeAspect="1"/>
          </p:cNvSpPr>
          <p:nvPr>
            <p:ph type="sldImg"/>
          </p:nvPr>
        </p:nvSpPr>
        <p:spPr/>
      </p:sp>
      <p:sp>
        <p:nvSpPr>
          <p:cNvPr id="10009" name="Notes"/>
          <p:cNvSpPr>
            <a:spLocks noGrp="1"/>
          </p:cNvSpPr>
          <p:nvPr>
            <p:ph type="body" idx="1"/>
          </p:nvPr>
        </p:nvSpPr>
        <p:spPr/>
        <p:txBody>
          <a:bodyPr wrap="square" rtlCol="0"/>
          <a:lstStyle/>
          <a:p>
            <a:pPr marL="0" indent="0">
              <a:buNone/>
            </a:pPr>
            <a:endParaRPr/>
          </a:p>
        </p:txBody>
      </p:sp>
      <p:sp>
        <p:nvSpPr>
          <p:cNvPr id="10010" name="Slide number"/>
          <p:cNvSpPr>
            <a:spLocks noGrp="1"/>
          </p:cNvSpPr>
          <p:nvPr>
            <p:ph type="sldNum" sz="quarter" idx="10"/>
          </p:nvPr>
        </p:nvSpPr>
        <p:spPr/>
        <p:txBody>
          <a:bodyPr/>
          <a:lstStyle/>
          <a:p>
            <a:fld id="{C18812F0-6685-476B-B832-AFB48F091983}" type="slidenum">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2" name="Slide preview"/>
          <p:cNvSpPr>
            <a:spLocks noGrp="1" noRot="1" noChangeAspect="1"/>
          </p:cNvSpPr>
          <p:nvPr>
            <p:ph type="sldImg"/>
          </p:nvPr>
        </p:nvSpPr>
        <p:spPr/>
      </p:sp>
      <p:sp>
        <p:nvSpPr>
          <p:cNvPr id="1011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Dashboards, whether predefined or custom, can be exported. This functionality allows for their transfer to different VCF Operations environments.</a:t>
            </a:r>
            <a:r>
              <a:t/>
            </a:r>
            <a:br/>
            <a:r>
              <a:rPr lang="en-GB" sz="1000" dirty="0">
                <a:solidFill>
                  <a:schemeClr val="tx2"/>
                </a:solidFill>
                <a:latin typeface="Arial" panose="020B0604020202020204" pitchFamily="34" charset="0"/>
                <a:cs typeface="Times New Roman" panose="02020603050405020304" pitchFamily="18" charset="0"/>
              </a:rPr>
              <a:t>To export a dashboard, click "Go" to generate a ZIP file. This ZIP file contains the dashboard's configuration. The ZIP file can then be unzipped to reveal an XML file. This XML file is the core of the dashboard and can subsequently be imported into any other VCF Operations environment.</a:t>
            </a:r>
            <a:r>
              <a:t/>
            </a:r>
            <a:br/>
            <a:r>
              <a:rPr lang="en-GB" sz="1000" dirty="0">
                <a:solidFill>
                  <a:schemeClr val="tx2"/>
                </a:solidFill>
                <a:latin typeface="Arial" panose="020B0604020202020204" pitchFamily="34" charset="0"/>
                <a:cs typeface="Times New Roman" panose="02020603050405020304" pitchFamily="18" charset="0"/>
              </a:rPr>
              <a:t>The export sharing option is particularly advantageous for managing complex dashboards across various environments. For example, it simplifies the process of moving a multi-interaction inventory dashboard from a testing environment to a production environment. This ensures consistency and reduces manual configuration efforts when deploying dashboards in different operational contexts.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114" name="Slide number"/>
          <p:cNvSpPr>
            <a:spLocks noGrp="1"/>
          </p:cNvSpPr>
          <p:nvPr>
            <p:ph type="sldNum" sz="quarter" idx="10"/>
          </p:nvPr>
        </p:nvSpPr>
        <p:spPr/>
        <p:txBody>
          <a:bodyPr/>
          <a:lstStyle/>
          <a:p>
            <a:fld id="{C18812F0-6685-476B-B832-AFB48F091983}" type="slidenum">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6" name="Slide preview"/>
          <p:cNvSpPr>
            <a:spLocks noGrp="1" noRot="1" noChangeAspect="1"/>
          </p:cNvSpPr>
          <p:nvPr>
            <p:ph type="sldImg"/>
          </p:nvPr>
        </p:nvSpPr>
        <p:spPr/>
      </p:sp>
      <p:sp>
        <p:nvSpPr>
          <p:cNvPr id="1011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Understanding dashboard ownership is crucial when sharing. When a dashboard is shared, it becomes accessible to all users within the specific user group selected for sharing.</a:t>
            </a:r>
            <a:r>
              <a:t/>
            </a:r>
            <a:br/>
            <a:r>
              <a:rPr lang="en-GB" sz="1000" dirty="0">
                <a:solidFill>
                  <a:schemeClr val="tx2"/>
                </a:solidFill>
                <a:latin typeface="Arial" panose="020B0604020202020204" pitchFamily="34" charset="0"/>
                <a:cs typeface="Times New Roman" panose="02020603050405020304" pitchFamily="18" charset="0"/>
              </a:rPr>
              <a:t>It is important to note that even after a dashboard is shared, only the original owner retains the ability to edit it. This ensures control over the dashboard's design and configuration.</a:t>
            </a:r>
            <a:r>
              <a:t/>
            </a:r>
            <a:br/>
            <a:r>
              <a:rPr lang="en-GB" sz="1000" dirty="0">
                <a:solidFill>
                  <a:schemeClr val="tx2"/>
                </a:solidFill>
                <a:latin typeface="Arial" panose="020B0604020202020204" pitchFamily="34" charset="0"/>
                <a:cs typeface="Times New Roman" panose="02020603050405020304" pitchFamily="18" charset="0"/>
              </a:rPr>
              <a:t>The "Shared Dashboards" column provides a quick visual indicator. This column shows whether a dashboard has been shared or if it remains private.</a:t>
            </a:r>
            <a:r>
              <a:t/>
            </a:r>
            <a:br/>
            <a:r>
              <a:rPr lang="en-GB" sz="1000" dirty="0">
                <a:solidFill>
                  <a:schemeClr val="tx2"/>
                </a:solidFill>
                <a:latin typeface="Arial" panose="020B0604020202020204" pitchFamily="34" charset="0"/>
                <a:cs typeface="Times New Roman" panose="02020603050405020304" pitchFamily="18" charset="0"/>
              </a:rPr>
              <a:t>Within this column, an icon indicates the sharing status. This icon signifies whether the dashboard is shared with an individual user or an entire group, providing immediate clarity on its accessibility.</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icon in the Shared column indicates whether the dashboard is shared with an individual user or an entire group.</a:t>
            </a:r>
          </a:p>
        </p:txBody>
      </p:sp>
      <p:sp>
        <p:nvSpPr>
          <p:cNvPr id="10118" name="Slide number"/>
          <p:cNvSpPr>
            <a:spLocks noGrp="1"/>
          </p:cNvSpPr>
          <p:nvPr>
            <p:ph type="sldNum" sz="quarter" idx="10"/>
          </p:nvPr>
        </p:nvSpPr>
        <p:spPr/>
        <p:txBody>
          <a:bodyPr/>
          <a:lstStyle/>
          <a:p>
            <a:fld id="{C18812F0-6685-476B-B832-AFB48F091983}" type="slidenum">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0" name="Slide preview"/>
          <p:cNvSpPr>
            <a:spLocks noGrp="1" noRot="1" noChangeAspect="1"/>
          </p:cNvSpPr>
          <p:nvPr>
            <p:ph type="sldImg"/>
          </p:nvPr>
        </p:nvSpPr>
        <p:spPr/>
      </p:sp>
      <p:sp>
        <p:nvSpPr>
          <p:cNvPr id="10121"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Dashboards can be transferred between different users. Once a dashboard's ownership is transferred, it will no longer appear in the previous owner's login account.</a:t>
            </a:r>
            <a:r>
              <a:t/>
            </a:r>
            <a:br/>
            <a:r>
              <a:rPr lang="en-GB" sz="1000" dirty="0">
                <a:solidFill>
                  <a:schemeClr val="tx2"/>
                </a:solidFill>
                <a:latin typeface="Arial" panose="020B0604020202020204" pitchFamily="34" charset="0"/>
                <a:cs typeface="Times New Roman" panose="02020603050405020304" pitchFamily="18" charset="0"/>
              </a:rPr>
              <a:t>To transfer ownership, first select the desired dashboard from the dashboard list. Then, from the dashboard management menu, choose the "Change Ownership" option.</a:t>
            </a:r>
            <a:r>
              <a:t/>
            </a:r>
            <a:br/>
            <a:r>
              <a:rPr lang="en-GB" sz="1000" dirty="0">
                <a:solidFill>
                  <a:schemeClr val="tx2"/>
                </a:solidFill>
                <a:latin typeface="Arial" panose="020B0604020202020204" pitchFamily="34" charset="0"/>
                <a:cs typeface="Times New Roman" panose="02020603050405020304" pitchFamily="18" charset="0"/>
              </a:rPr>
              <a:t>A new owner can be assigned to the selected dashboard. Once this assignment is made, the dashboard will no longer be visible to the former owner.</a:t>
            </a:r>
            <a:r>
              <a:t/>
            </a:r>
            <a:br/>
            <a:r>
              <a:rPr lang="en-GB" sz="1000" dirty="0">
                <a:solidFill>
                  <a:schemeClr val="tx2"/>
                </a:solidFill>
                <a:latin typeface="Arial" panose="020B0604020202020204" pitchFamily="34" charset="0"/>
                <a:cs typeface="Times New Roman" panose="02020603050405020304" pitchFamily="18" charset="0"/>
              </a:rPr>
              <a:t>Transferring a dashboard is particularly useful when a user account is deleted from the environment. The administrator can take over the ownership of the deleted user's dashboards or transfer them to another user account. When a dashboard that was previously shared with user groups is transferred, all information about the shared user groups and group hierarchy is retained.</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Transferring a dashboard is useful when a VCF Operations user is deleted. The user administrator can take over the ownership or transfer the ownership of the deleted user’s dashboards to another user account.</a:t>
            </a:r>
            <a:r>
              <a:t/>
            </a:r>
            <a:br/>
            <a:r>
              <a:rPr lang="en-GB" sz="1000" dirty="0">
                <a:solidFill>
                  <a:schemeClr val="tx2"/>
                </a:solidFill>
                <a:latin typeface="Arial" panose="020B0604020202020204" pitchFamily="34" charset="0"/>
                <a:cs typeface="Times New Roman" panose="02020603050405020304" pitchFamily="18" charset="0"/>
              </a:rPr>
              <a:t>When you transfer a dashboard that was previously shared with user groups, information about the shared user groups and group hierarchy is retained.</a:t>
            </a:r>
          </a:p>
        </p:txBody>
      </p:sp>
      <p:sp>
        <p:nvSpPr>
          <p:cNvPr id="10122" name="Slide number"/>
          <p:cNvSpPr>
            <a:spLocks noGrp="1"/>
          </p:cNvSpPr>
          <p:nvPr>
            <p:ph type="sldNum" sz="quarter" idx="10"/>
          </p:nvPr>
        </p:nvSpPr>
        <p:spPr/>
        <p:txBody>
          <a:bodyPr/>
          <a:lstStyle/>
          <a:p>
            <a:fld id="{C18812F0-6685-476B-B832-AFB48F091983}" type="slidenum">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4" name="Slide preview"/>
          <p:cNvSpPr>
            <a:spLocks noGrp="1" noRot="1" noChangeAspect="1"/>
          </p:cNvSpPr>
          <p:nvPr>
            <p:ph type="sldImg"/>
          </p:nvPr>
        </p:nvSpPr>
        <p:spPr/>
      </p:sp>
      <p:sp>
        <p:nvSpPr>
          <p:cNvPr id="10125"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In a VCF Operations environment, content can become orphaned or unassigned under specific circumstances. This occurs when the user who created dashboards, report schedules, and credentials is deleted. It also happens if these items (dashboards, report schedules, and credentials) become unassigned.</a:t>
            </a:r>
            <a:r>
              <a:t/>
            </a:r>
            <a:br/>
            <a:r>
              <a:rPr lang="en-GB" sz="1000" dirty="0">
                <a:solidFill>
                  <a:schemeClr val="tx2"/>
                </a:solidFill>
                <a:latin typeface="Arial" panose="020B0604020202020204" pitchFamily="34" charset="0"/>
                <a:cs typeface="Times New Roman" panose="02020603050405020304" pitchFamily="18" charset="0"/>
              </a:rPr>
              <a:t>To access and manage this orphaned and unassigned content, navigate through the administrative interface. The path is Administration, then Control Panel, and finally Orphaned Content.</a:t>
            </a:r>
            <a:r>
              <a:t/>
            </a:r>
            <a:br/>
            <a:r>
              <a:rPr lang="en-GB" sz="1000" dirty="0">
                <a:solidFill>
                  <a:schemeClr val="tx2"/>
                </a:solidFill>
                <a:latin typeface="Arial" panose="020B0604020202020204" pitchFamily="34" charset="0"/>
                <a:cs typeface="Times New Roman" panose="02020603050405020304" pitchFamily="18" charset="0"/>
              </a:rPr>
              <a:t>As an administrative user, there are several actions available for managing this content. Ownership of orphaned dashboards, report schedules, or credentials can be taken over. Additionally, ownership can be assigned to a new user. The content can also be permanently discarded. These options are accessible from the Actions menu.</a:t>
            </a:r>
            <a:r>
              <a:t/>
            </a:r>
            <a:br/>
            <a:r>
              <a:rPr lang="en-GB" sz="1000" dirty="0">
                <a:solidFill>
                  <a:schemeClr val="tx2"/>
                </a:solidFill>
                <a:latin typeface="Arial" panose="020B0604020202020204" pitchFamily="34" charset="0"/>
                <a:cs typeface="Times New Roman" panose="02020603050405020304" pitchFamily="18" charset="0"/>
              </a:rPr>
              <a:t>Regarding the available options for dealing with orphaned content, one action is to take ownership. This allows the administrator to assume control of a selected dashboard, report schedule, or credential.</a:t>
            </a:r>
            <a:r>
              <a:t/>
            </a:r>
            <a:br/>
            <a:r>
              <a:rPr lang="en-GB" sz="1000" dirty="0">
                <a:solidFill>
                  <a:schemeClr val="tx2"/>
                </a:solidFill>
                <a:latin typeface="Arial" panose="020B0604020202020204" pitchFamily="34" charset="0"/>
                <a:cs typeface="Times New Roman" panose="02020603050405020304" pitchFamily="18" charset="0"/>
              </a:rPr>
              <a:t>Another option is to assign ownership. This involves assigning a new owner to the selected dashboards or report schedules.</a:t>
            </a:r>
            <a:r>
              <a:t/>
            </a:r>
            <a:br/>
            <a:r>
              <a:rPr lang="en-GB" sz="1000" dirty="0">
                <a:solidFill>
                  <a:schemeClr val="tx2"/>
                </a:solidFill>
                <a:latin typeface="Arial" panose="020B0604020202020204" pitchFamily="34" charset="0"/>
                <a:cs typeface="Times New Roman" panose="02020603050405020304" pitchFamily="18" charset="0"/>
              </a:rPr>
              <a:t>Finally, there is the option to discard. This permanently deletes the dashboard, report schedule, and unassigned credentials. It is important to note that an active credential, even if unassigned, cannot be deleted if it is still being used by an adapter instance.</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options are available for dealing with orphaned and unassigned content:</a:t>
            </a:r>
          </a:p>
          <a:p>
            <a:pPr>
              <a:buFont typeface="Arial" pitchFamily="34" charset="0"/>
              <a:buChar char="•"/>
            </a:pPr>
            <a:r>
              <a:rPr/>
              <a:t>Take Ownership: Take ownership of the selected dashboard, report schedule, or credential.</a:t>
            </a:r>
          </a:p>
          <a:p>
            <a:pPr>
              <a:buFont typeface="Arial" pitchFamily="34" charset="0"/>
              <a:buChar char="•"/>
            </a:pPr>
            <a:r>
              <a:rPr/>
              <a:t>Assign Ownership: Assign a new owner to the selected dashboards or report schedules.</a:t>
            </a:r>
          </a:p>
          <a:p>
            <a:pPr>
              <a:buFont typeface="Arial" pitchFamily="34" charset="0"/>
              <a:buChar char="•"/>
            </a:pPr>
            <a:r>
              <a:rPr/>
              <a:t>Discard: Permanently delete the dashboard, report schedule, and unassigned credentials that are not in use in any adapter instance. You cannot delete an active credential that is being used by an adapter instance even if it is unassigned.</a:t>
            </a:r>
          </a:p>
        </p:txBody>
      </p:sp>
      <p:sp>
        <p:nvSpPr>
          <p:cNvPr id="10126" name="Slide number"/>
          <p:cNvSpPr>
            <a:spLocks noGrp="1"/>
          </p:cNvSpPr>
          <p:nvPr>
            <p:ph type="sldNum" sz="quarter" idx="10"/>
          </p:nvPr>
        </p:nvSpPr>
        <p:spPr/>
        <p:txBody>
          <a:bodyPr/>
          <a:lstStyle/>
          <a:p>
            <a:fld id="{C18812F0-6685-476B-B832-AFB48F091983}" type="slidenum">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8" name="Slide preview"/>
          <p:cNvSpPr>
            <a:spLocks noGrp="1" noRot="1" noChangeAspect="1"/>
          </p:cNvSpPr>
          <p:nvPr>
            <p:ph type="sldImg"/>
          </p:nvPr>
        </p:nvSpPr>
        <p:spPr/>
      </p:sp>
      <p:sp>
        <p:nvSpPr>
          <p:cNvPr id="10129"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In the VCF Operations console, the summary tab provides a high-level overview of an object's health, risk, and efficiency status. This view is accessed by navigating to the inventory and selecting a specific object.</a:t>
            </a:r>
            <a:r>
              <a:t/>
            </a:r>
            <a:br/>
            <a:r>
              <a:rPr lang="en-GB" sz="1000" dirty="0">
                <a:solidFill>
                  <a:schemeClr val="tx2"/>
                </a:solidFill>
                <a:latin typeface="Arial" panose="020B0604020202020204" pitchFamily="34" charset="0"/>
                <a:cs typeface="Times New Roman" panose="02020603050405020304" pitchFamily="18" charset="0"/>
              </a:rPr>
              <a:t>By default, the summary tab presents an overview of the selected object, group, or application. It consolidates key information into a single, easily digestible view.</a:t>
            </a:r>
            <a:r>
              <a:t/>
            </a:r>
            <a:br/>
            <a:r>
              <a:rPr lang="en-GB" sz="1000" dirty="0">
                <a:solidFill>
                  <a:schemeClr val="tx2"/>
                </a:solidFill>
                <a:latin typeface="Arial" panose="020B0604020202020204" pitchFamily="34" charset="0"/>
                <a:cs typeface="Times New Roman" panose="02020603050405020304" pitchFamily="18" charset="0"/>
              </a:rPr>
              <a:t>The summary tab can be customized. It is possible to change the default summary to a different dashboard, allowing for the presentation of information tailored to specific needs. This flexibility ensures that the most relevant data is always at hand.</a:t>
            </a:r>
            <a:r>
              <a:t/>
            </a:r>
            <a:br/>
            <a:r>
              <a:rPr lang="en-GB" sz="1000" dirty="0">
                <a:solidFill>
                  <a:schemeClr val="tx2"/>
                </a:solidFill>
                <a:latin typeface="Arial" panose="020B0604020202020204" pitchFamily="34" charset="0"/>
                <a:cs typeface="Times New Roman" panose="02020603050405020304" pitchFamily="18" charset="0"/>
              </a:rPr>
              <a:t>Consider an example: to change the dashboard on an object's summary tab, one can associate a different dashboard with the object type. For a virtual machine object, the summary tab could display either vSphere metrics or the application's performance dashboard, depending on what information is most pertinent to the task at hand. This customization capability empowers users to create highly effective and focused operational views.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To change the dashboard on an object’s Summary tab, you associate a different dashboard with the object type.</a:t>
            </a:r>
            <a:r>
              <a:t/>
            </a:r>
            <a:br/>
            <a:r>
              <a:rPr lang="en-GB" sz="1000" dirty="0">
                <a:solidFill>
                  <a:schemeClr val="tx2"/>
                </a:solidFill>
                <a:latin typeface="Arial" panose="020B0604020202020204" pitchFamily="34" charset="0"/>
                <a:cs typeface="Times New Roman" panose="02020603050405020304" pitchFamily="18" charset="0"/>
              </a:rPr>
              <a:t>For example, the Summary tab for the Virtual Machine object type can display either vSphere metrics or the application performance dashboard.</a:t>
            </a:r>
          </a:p>
        </p:txBody>
      </p:sp>
      <p:sp>
        <p:nvSpPr>
          <p:cNvPr id="10130" name="Slide number"/>
          <p:cNvSpPr>
            <a:spLocks noGrp="1"/>
          </p:cNvSpPr>
          <p:nvPr>
            <p:ph type="sldNum" sz="quarter" idx="10"/>
          </p:nvPr>
        </p:nvSpPr>
        <p:spPr/>
        <p:txBody>
          <a:bodyPr/>
          <a:lstStyle/>
          <a:p>
            <a:fld id="{C18812F0-6685-476B-B832-AFB48F091983}" type="slidenum">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2" name="Slide preview"/>
          <p:cNvSpPr>
            <a:spLocks noGrp="1" noRot="1" noChangeAspect="1"/>
          </p:cNvSpPr>
          <p:nvPr>
            <p:ph type="sldImg"/>
          </p:nvPr>
        </p:nvSpPr>
        <p:spPr/>
      </p:sp>
      <p:sp>
        <p:nvSpPr>
          <p:cNvPr id="10133"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Modifying the summary tab allows for greater customization of information presented for specific object types. The process begins in the Manage Summary Dashboards dialog box. Here, a dashboard can be assigned to a particular object type.</a:t>
            </a:r>
            <a:r>
              <a:t/>
            </a:r>
            <a:br/>
            <a:r>
              <a:rPr lang="en-GB" sz="1000" dirty="0">
                <a:solidFill>
                  <a:schemeClr val="tx2"/>
                </a:solidFill>
                <a:latin typeface="Arial" panose="020B0604020202020204" pitchFamily="34" charset="0"/>
                <a:cs typeface="Times New Roman" panose="02020603050405020304" pitchFamily="18" charset="0"/>
              </a:rPr>
              <a:t>To assign a dashboard to an object type, the first step is to select "Manage Summary Dashboards" from the dashboard management menu. This action opens the necessary configuration window.</a:t>
            </a:r>
            <a:r>
              <a:t/>
            </a:r>
            <a:br/>
            <a:r>
              <a:rPr lang="en-GB" sz="1000" dirty="0">
                <a:solidFill>
                  <a:schemeClr val="tx2"/>
                </a:solidFill>
                <a:latin typeface="Arial" panose="020B0604020202020204" pitchFamily="34" charset="0"/>
                <a:cs typeface="Times New Roman" panose="02020603050405020304" pitchFamily="18" charset="0"/>
              </a:rPr>
              <a:t>Next, the relevant adapter type and object should be selected. Once these are chosen, click the "Assign a dashboard" icon. This prompts the selection of the dashboard itself.</a:t>
            </a:r>
            <a:r>
              <a:t/>
            </a:r>
            <a:br/>
            <a:r>
              <a:rPr lang="en-GB" sz="1000" dirty="0">
                <a:solidFill>
                  <a:schemeClr val="tx2"/>
                </a:solidFill>
                <a:latin typeface="Arial" panose="020B0604020202020204" pitchFamily="34" charset="0"/>
                <a:cs typeface="Times New Roman" panose="02020603050405020304" pitchFamily="18" charset="0"/>
              </a:rPr>
              <a:t>From the list of available dashboards, select the one desired for the summary tab. After making the selection, confirm by clicking "OK".</a:t>
            </a:r>
            <a:r>
              <a:t/>
            </a:r>
            <a:br/>
            <a:r>
              <a:rPr lang="en-GB" sz="1000" dirty="0">
                <a:solidFill>
                  <a:schemeClr val="tx2"/>
                </a:solidFill>
                <a:latin typeface="Arial" panose="020B0604020202020204" pitchFamily="34" charset="0"/>
                <a:cs typeface="Times New Roman" panose="02020603050405020304" pitchFamily="18" charset="0"/>
              </a:rPr>
              <a:t>The final step in this process is to save the changes. This ensures the newly assigned dashboard is applied to the summary tab for the chosen object type.</a:t>
            </a:r>
            <a:r>
              <a:t/>
            </a:r>
            <a:br/>
            <a:r>
              <a:rPr lang="en-GB" sz="1000" dirty="0">
                <a:solidFill>
                  <a:schemeClr val="tx2"/>
                </a:solidFill>
                <a:latin typeface="Arial" panose="020B0604020202020204" pitchFamily="34" charset="0"/>
                <a:cs typeface="Times New Roman" panose="02020603050405020304" pitchFamily="18" charset="0"/>
              </a:rPr>
              <a:t>For example, if a specific dashboard is associated with the Virtual Machine object type, it will then appear on the summary tab whenever any object of that type is selected. After selecting a new dashboard, remember to save the changes within the Manage Summary Dashboards dialog box to ensure the new configuration takes effect.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The dashboard that you associated with the Virtual Machine object type appears on the </a:t>
            </a:r>
            <a:r>
              <a:rPr lang="en-US" sz="1000" b="1" dirty="0">
                <a:solidFill>
                  <a:srgbClr val="000000"/>
                </a:solidFill>
                <a:latin typeface="Arial" panose="020B0604020202020204" pitchFamily="34" charset="0"/>
                <a:cs typeface="Arial" panose="020B0604020202020204" pitchFamily="34" charset="0"/>
              </a:rPr>
              <a:t>Summary</a:t>
            </a:r>
            <a:r>
              <a:rPr lang="en-GB" sz="1000" dirty="0">
                <a:solidFill>
                  <a:schemeClr val="tx2"/>
                </a:solidFill>
                <a:latin typeface="Arial" panose="020B0604020202020204" pitchFamily="34" charset="0"/>
                <a:cs typeface="Times New Roman" panose="02020603050405020304" pitchFamily="18" charset="0"/>
              </a:rPr>
              <a:t> tab for any object of that type. After you select the new dashboard, click </a:t>
            </a:r>
            <a:r>
              <a:rPr lang="en-US" sz="1000" b="1" dirty="0">
                <a:solidFill>
                  <a:srgbClr val="000000"/>
                </a:solidFill>
                <a:latin typeface="Arial" panose="020B0604020202020204" pitchFamily="34" charset="0"/>
                <a:cs typeface="Arial" panose="020B0604020202020204" pitchFamily="34" charset="0"/>
              </a:rPr>
              <a:t>SAVE</a:t>
            </a:r>
            <a:r>
              <a:rPr lang="en-GB" sz="1000" dirty="0">
                <a:solidFill>
                  <a:schemeClr val="tx2"/>
                </a:solidFill>
                <a:latin typeface="Arial" panose="020B0604020202020204" pitchFamily="34" charset="0"/>
                <a:cs typeface="Times New Roman" panose="02020603050405020304" pitchFamily="18" charset="0"/>
              </a:rPr>
              <a:t> in the Manage Summary Dashboards dialog box.</a:t>
            </a:r>
          </a:p>
        </p:txBody>
      </p:sp>
      <p:sp>
        <p:nvSpPr>
          <p:cNvPr id="10134" name="Slide number"/>
          <p:cNvSpPr>
            <a:spLocks noGrp="1"/>
          </p:cNvSpPr>
          <p:nvPr>
            <p:ph type="sldNum" sz="quarter" idx="10"/>
          </p:nvPr>
        </p:nvSpPr>
        <p:spPr/>
        <p:txBody>
          <a:bodyPr/>
          <a:lstStyle/>
          <a:p>
            <a:fld id="{C18812F0-6685-476B-B832-AFB48F091983}" type="slidenum">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6" name="Slide preview"/>
          <p:cNvSpPr>
            <a:spLocks noGrp="1" noRot="1" noChangeAspect="1"/>
          </p:cNvSpPr>
          <p:nvPr>
            <p:ph type="sldImg"/>
          </p:nvPr>
        </p:nvSpPr>
        <p:spPr/>
      </p:sp>
      <p:sp>
        <p:nvSpPr>
          <p:cNvPr id="10137"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Managing dashboard folders provides a powerful way to organize dashboards. These folders allow for grouping dashboards in a manner that is most meaningful to the user, enhancing navigation and accessibility.</a:t>
            </a:r>
            <a:r>
              <a:t/>
            </a:r>
            <a:br/>
            <a:r>
              <a:rPr lang="en-GB" sz="1000" dirty="0">
                <a:solidFill>
                  <a:schemeClr val="tx2"/>
                </a:solidFill>
                <a:latin typeface="Arial" panose="020B0604020202020204" pitchFamily="34" charset="0"/>
                <a:cs typeface="Times New Roman" panose="02020603050405020304" pitchFamily="18" charset="0"/>
              </a:rPr>
              <a:t>To create a new dashboard folder, first locate the "Folders" pane. Within this pane, click on "NEW FOLDER". After clicking, simply enter the desired name for the new folder.</a:t>
            </a:r>
            <a:r>
              <a:t/>
            </a:r>
            <a:br/>
            <a:r>
              <a:rPr lang="en-GB" sz="1000" dirty="0">
                <a:solidFill>
                  <a:schemeClr val="tx2"/>
                </a:solidFill>
                <a:latin typeface="Arial" panose="020B0604020202020204" pitchFamily="34" charset="0"/>
                <a:cs typeface="Times New Roman" panose="02020603050405020304" pitchFamily="18" charset="0"/>
              </a:rPr>
              <a:t>Once a folder is created, dashboards can be added to it with ease. This is done by dragging the chosen dashboard directly into the folder. This drag-and-drop functionality streamlines the organization process.</a:t>
            </a:r>
            <a:r>
              <a:t/>
            </a:r>
            <a:br/>
            <a:r>
              <a:rPr lang="en-GB" sz="1000" dirty="0">
                <a:solidFill>
                  <a:schemeClr val="tx2"/>
                </a:solidFill>
                <a:latin typeface="Arial" panose="020B0604020202020204" pitchFamily="34" charset="0"/>
                <a:cs typeface="Times New Roman" panose="02020603050405020304" pitchFamily="18" charset="0"/>
              </a:rPr>
              <a:t>After a folder is created and dashboards are added, all the dashboards within that folder become accessible. They can be found and opened directly from the menu on the Dashboards Home page, providing a centralized and organized access point.</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When you create a folder, all the dashboards added to the folder can be accessed from the menu on the dashboards Home page.</a:t>
            </a:r>
          </a:p>
        </p:txBody>
      </p:sp>
      <p:sp>
        <p:nvSpPr>
          <p:cNvPr id="10138" name="Slide number"/>
          <p:cNvSpPr>
            <a:spLocks noGrp="1"/>
          </p:cNvSpPr>
          <p:nvPr>
            <p:ph type="sldNum" sz="quarter" idx="10"/>
          </p:nvPr>
        </p:nvSpPr>
        <p:spPr/>
        <p:txBody>
          <a:bodyPr/>
          <a:lstStyle/>
          <a:p>
            <a:fld id="{C18812F0-6685-476B-B832-AFB48F091983}" type="slidenum">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9" name="Slide preview"/>
          <p:cNvSpPr>
            <a:spLocks noGrp="1" noRot="1" noChangeAspect="1"/>
          </p:cNvSpPr>
          <p:nvPr>
            <p:ph type="sldImg"/>
          </p:nvPr>
        </p:nvSpPr>
        <p:spPr/>
      </p:sp>
      <p:sp>
        <p:nvSpPr>
          <p:cNvPr id="10140" name="Notes"/>
          <p:cNvSpPr>
            <a:spLocks noGrp="1"/>
          </p:cNvSpPr>
          <p:nvPr>
            <p:ph type="body" idx="1"/>
          </p:nvPr>
        </p:nvSpPr>
        <p:spPr/>
        <p:txBody>
          <a:bodyPr wrap="square" rtlCol="0"/>
          <a:lstStyle/>
          <a:p>
            <a:pPr marL="0" indent="0">
              <a:buNone/>
            </a:pPr>
            <a:endParaRPr/>
          </a:p>
        </p:txBody>
      </p:sp>
      <p:sp>
        <p:nvSpPr>
          <p:cNvPr id="10141" name="Slide number"/>
          <p:cNvSpPr>
            <a:spLocks noGrp="1"/>
          </p:cNvSpPr>
          <p:nvPr>
            <p:ph type="sldNum" sz="quarter" idx="10"/>
          </p:nvPr>
        </p:nvSpPr>
        <p:spPr/>
        <p:txBody>
          <a:bodyPr/>
          <a:lstStyle/>
          <a:p>
            <a:fld id="{C18812F0-6685-476B-B832-AFB48F091983}" type="slidenum">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1" name="Slide preview"/>
          <p:cNvSpPr>
            <a:spLocks noGrp="1" noRot="1" noChangeAspect="1"/>
          </p:cNvSpPr>
          <p:nvPr>
            <p:ph type="sldImg"/>
          </p:nvPr>
        </p:nvSpPr>
        <p:spPr/>
      </p:sp>
      <p:sp>
        <p:nvSpPr>
          <p:cNvPr id="10012" name="Notes"/>
          <p:cNvSpPr>
            <a:spLocks noGrp="1"/>
          </p:cNvSpPr>
          <p:nvPr>
            <p:ph type="body" idx="1"/>
          </p:nvPr>
        </p:nvSpPr>
        <p:spPr/>
        <p:txBody>
          <a:bodyPr wrap="square" rtlCol="0"/>
          <a:lstStyle/>
          <a:p>
            <a:pPr marL="0" indent="0">
              <a:buNone/>
            </a:pPr>
            <a:endParaRPr/>
          </a:p>
        </p:txBody>
      </p:sp>
      <p:sp>
        <p:nvSpPr>
          <p:cNvPr id="10013" name="Slide number"/>
          <p:cNvSpPr>
            <a:spLocks noGrp="1"/>
          </p:cNvSpPr>
          <p:nvPr>
            <p:ph type="sldNum" sz="quarter" idx="10"/>
          </p:nvPr>
        </p:nvSpPr>
        <p:spPr/>
        <p:txBody>
          <a:bodyPr/>
          <a:lstStyle/>
          <a:p>
            <a:fld id="{C18812F0-6685-476B-B832-AFB48F091983}" type="slidenum">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5" name="Slide preview"/>
          <p:cNvSpPr>
            <a:spLocks noGrp="1" noRot="1" noChangeAspect="1"/>
          </p:cNvSpPr>
          <p:nvPr>
            <p:ph type="sldImg"/>
          </p:nvPr>
        </p:nvSpPr>
        <p:spPr/>
      </p:sp>
      <p:sp>
        <p:nvSpPr>
          <p:cNvPr id="10016"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Dashboards offer a visual overview of performance and object status within the virtual infrastructure. </a:t>
            </a:r>
            <a:r>
              <a:t/>
            </a:r>
            <a:br/>
            <a:r>
              <a:rPr lang="en-GB" sz="1000" dirty="0">
                <a:solidFill>
                  <a:schemeClr val="tx2"/>
                </a:solidFill>
                <a:latin typeface="Arial" panose="020B0604020202020204" pitchFamily="34" charset="0"/>
                <a:cs typeface="Times New Roman" panose="02020603050405020304" pitchFamily="18" charset="0"/>
              </a:rPr>
              <a:t>Accessing dashboards involves navigating through Infrastructure Operations, then Dashboards &amp; Reports, and finally selecting Dashboards. </a:t>
            </a:r>
            <a:r>
              <a:t/>
            </a:r>
            <a:br/>
            <a:r>
              <a:rPr lang="en-GB" sz="1000" dirty="0">
                <a:solidFill>
                  <a:schemeClr val="tx2"/>
                </a:solidFill>
                <a:latin typeface="Arial" panose="020B0604020202020204" pitchFamily="34" charset="0"/>
                <a:cs typeface="Times New Roman" panose="02020603050405020304" pitchFamily="18" charset="0"/>
              </a:rPr>
              <a:t>Predefined dashboards are visible under the Overview tab. Both predefined and custom dashboards appear under the Manage tab. </a:t>
            </a:r>
            <a:r>
              <a:t/>
            </a:r>
            <a:br/>
            <a:r>
              <a:rPr lang="en-GB" sz="1000" dirty="0">
                <a:solidFill>
                  <a:schemeClr val="tx2"/>
                </a:solidFill>
                <a:latin typeface="Arial" panose="020B0604020202020204" pitchFamily="34" charset="0"/>
                <a:cs typeface="Times New Roman" panose="02020603050405020304" pitchFamily="18" charset="0"/>
              </a:rPr>
              <a:t>The Manage tab also allows for the management and alteration of dashboards.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17" name="Slide number"/>
          <p:cNvSpPr>
            <a:spLocks noGrp="1"/>
          </p:cNvSpPr>
          <p:nvPr>
            <p:ph type="sldNum" sz="quarter" idx="10"/>
          </p:nvPr>
        </p:nvSpPr>
        <p:spPr/>
        <p:txBody>
          <a:bodyPr/>
          <a:lstStyle/>
          <a:p>
            <a:fld id="{C18812F0-6685-476B-B832-AFB48F091983}" type="slidenum">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9" name="Slide preview"/>
          <p:cNvSpPr>
            <a:spLocks noGrp="1" noRot="1" noChangeAspect="1"/>
          </p:cNvSpPr>
          <p:nvPr>
            <p:ph type="sldImg"/>
          </p:nvPr>
        </p:nvSpPr>
        <p:spPr/>
      </p:sp>
      <p:sp>
        <p:nvSpPr>
          <p:cNvPr id="10020"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Predefined dashboards are accessible from the Dashboards Overview home page. </a:t>
            </a:r>
            <a:r>
              <a:t/>
            </a:r>
            <a:br/>
            <a:r>
              <a:rPr lang="en-GB" sz="1000" dirty="0">
                <a:solidFill>
                  <a:schemeClr val="tx2"/>
                </a:solidFill>
                <a:latin typeface="Arial" panose="020B0604020202020204" pitchFamily="34" charset="0"/>
                <a:cs typeface="Times New Roman" panose="02020603050405020304" pitchFamily="18" charset="0"/>
              </a:rPr>
              <a:t>These dashboards are categorized to facilitate organization and discovery. </a:t>
            </a:r>
            <a:r>
              <a:t/>
            </a:r>
            <a:br/>
            <a:r>
              <a:rPr lang="en-GB" sz="1000" dirty="0">
                <a:solidFill>
                  <a:schemeClr val="tx2"/>
                </a:solidFill>
                <a:latin typeface="Arial" panose="020B0604020202020204" pitchFamily="34" charset="0"/>
                <a:cs typeface="Times New Roman" panose="02020603050405020304" pitchFamily="18" charset="0"/>
              </a:rPr>
              <a:t>Categories include Availability, Configuration, Inventory, Performance, Capacity, and Cost. </a:t>
            </a:r>
            <a:r>
              <a:t/>
            </a:r>
            <a:br/>
            <a:r>
              <a:rPr lang="en-GB" sz="1000" dirty="0">
                <a:solidFill>
                  <a:schemeClr val="tx2"/>
                </a:solidFill>
                <a:latin typeface="Arial" panose="020B0604020202020204" pitchFamily="34" charset="0"/>
                <a:cs typeface="Times New Roman" panose="02020603050405020304" pitchFamily="18" charset="0"/>
              </a:rPr>
              <a:t>To access a specific predefined dashboard, one expands the relevant category and then clicks on the desired dashboard. </a:t>
            </a:r>
            <a:r>
              <a:t/>
            </a:r>
            <a:br/>
            <a:r>
              <a:rPr lang="en-GB" sz="1000" dirty="0">
                <a:solidFill>
                  <a:schemeClr val="tx2"/>
                </a:solidFill>
                <a:latin typeface="Arial" panose="020B0604020202020204" pitchFamily="34" charset="0"/>
                <a:cs typeface="Times New Roman" panose="02020603050405020304" pitchFamily="18" charset="0"/>
              </a:rPr>
              <a:t>For instance, clicking on Configuration provides access to dashboards related to ESXi Configuration.</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For example, in this screenshot, you can click </a:t>
            </a:r>
            <a:r>
              <a:rPr lang="en-US" sz="1000" b="1" dirty="0">
                <a:solidFill>
                  <a:srgbClr val="000000"/>
                </a:solidFill>
                <a:latin typeface="Arial" panose="020B0604020202020204" pitchFamily="34" charset="0"/>
                <a:cs typeface="Arial" panose="020B0604020202020204" pitchFamily="34" charset="0"/>
              </a:rPr>
              <a:t>Configuration</a:t>
            </a:r>
            <a:r>
              <a:rPr lang="en-GB" sz="1000" dirty="0">
                <a:solidFill>
                  <a:schemeClr val="tx2"/>
                </a:solidFill>
                <a:latin typeface="Arial" panose="020B0604020202020204" pitchFamily="34" charset="0"/>
                <a:cs typeface="Times New Roman" panose="02020603050405020304" pitchFamily="18" charset="0"/>
              </a:rPr>
              <a:t> to access dashboards related to </a:t>
            </a:r>
            <a:r>
              <a:rPr lang="en-US" sz="1000" b="1" dirty="0">
                <a:solidFill>
                  <a:srgbClr val="000000"/>
                </a:solidFill>
                <a:latin typeface="Arial" panose="020B0604020202020204" pitchFamily="34" charset="0"/>
                <a:cs typeface="Arial" panose="020B0604020202020204" pitchFamily="34" charset="0"/>
              </a:rPr>
              <a:t>ESXi Configuration</a:t>
            </a:r>
            <a:r>
              <a:rPr lang="en-GB" sz="1000" dirty="0">
                <a:solidFill>
                  <a:schemeClr val="tx2"/>
                </a:solidFill>
                <a:latin typeface="Arial" panose="020B0604020202020204" pitchFamily="34" charset="0"/>
                <a:cs typeface="Times New Roman" panose="02020603050405020304" pitchFamily="18" charset="0"/>
              </a:rPr>
              <a:t>.</a:t>
            </a:r>
          </a:p>
        </p:txBody>
      </p:sp>
      <p:sp>
        <p:nvSpPr>
          <p:cNvPr id="10021" name="Slide number"/>
          <p:cNvSpPr>
            <a:spLocks noGrp="1"/>
          </p:cNvSpPr>
          <p:nvPr>
            <p:ph type="sldNum" sz="quarter" idx="10"/>
          </p:nvPr>
        </p:nvSpPr>
        <p:spPr/>
        <p:txBody>
          <a:bodyPr/>
          <a:lstStyle/>
          <a:p>
            <a:fld id="{C18812F0-6685-476B-B832-AFB48F091983}" type="slidenum">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3" name="Slide preview"/>
          <p:cNvSpPr>
            <a:spLocks noGrp="1" noRot="1" noChangeAspect="1"/>
          </p:cNvSpPr>
          <p:nvPr>
            <p:ph type="sldImg"/>
          </p:nvPr>
        </p:nvSpPr>
        <p:spPr/>
      </p:sp>
      <p:sp>
        <p:nvSpPr>
          <p:cNvPr id="10024"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Predefined dashboards in VCF Operations cover a wide range of data and metrics for virtual environments. </a:t>
            </a:r>
            <a:r>
              <a:t/>
            </a:r>
            <a:br/>
            <a:r>
              <a:rPr lang="en-GB" sz="1000" dirty="0">
                <a:solidFill>
                  <a:schemeClr val="tx2"/>
                </a:solidFill>
                <a:latin typeface="Arial" panose="020B0604020202020204" pitchFamily="34" charset="0"/>
                <a:cs typeface="Times New Roman" panose="02020603050405020304" pitchFamily="18" charset="0"/>
              </a:rPr>
              <a:t>These dashboards serve as a proactive tool for environmental monitoring and troubleshooting. </a:t>
            </a:r>
            <a:r>
              <a:t/>
            </a:r>
            <a:br/>
            <a:r>
              <a:rPr lang="en-GB" sz="1000" dirty="0">
                <a:solidFill>
                  <a:schemeClr val="tx2"/>
                </a:solidFill>
                <a:latin typeface="Arial" panose="020B0604020202020204" pitchFamily="34" charset="0"/>
                <a:cs typeface="Times New Roman" panose="02020603050405020304" pitchFamily="18" charset="0"/>
              </a:rPr>
              <a:t>Two examples demonstrate how to leverage these predefined dashboards. </a:t>
            </a:r>
            <a:r>
              <a:t/>
            </a:r>
            <a:br/>
            <a:r>
              <a:rPr lang="en-GB" sz="1000" dirty="0">
                <a:solidFill>
                  <a:schemeClr val="tx2"/>
                </a:solidFill>
                <a:latin typeface="Arial" panose="020B0604020202020204" pitchFamily="34" charset="0"/>
                <a:cs typeface="Times New Roman" panose="02020603050405020304" pitchFamily="18" charset="0"/>
              </a:rPr>
              <a:t>First, to understand cluster status and VM capacity, combine Cluster Capacity, Cluster Configuration, and Cluster Performance dashboards. </a:t>
            </a:r>
            <a:r>
              <a:t/>
            </a:r>
            <a:br/>
            <a:r>
              <a:rPr lang="en-GB" sz="1000" dirty="0">
                <a:solidFill>
                  <a:schemeClr val="tx2"/>
                </a:solidFill>
                <a:latin typeface="Arial" panose="020B0604020202020204" pitchFamily="34" charset="0"/>
                <a:cs typeface="Times New Roman" panose="02020603050405020304" pitchFamily="18" charset="0"/>
              </a:rPr>
              <a:t>Second, for analyzing VM performance and comparing configurations, use a combination of VM Configuration and VM Performance dashboards.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25" name="Slide number"/>
          <p:cNvSpPr>
            <a:spLocks noGrp="1"/>
          </p:cNvSpPr>
          <p:nvPr>
            <p:ph type="sldNum" sz="quarter" idx="10"/>
          </p:nvPr>
        </p:nvSpPr>
        <p:spPr/>
        <p:txBody>
          <a:bodyPr/>
          <a:lstStyle/>
          <a:p>
            <a:fld id="{C18812F0-6685-476B-B832-AFB48F091983}" type="slidenum">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7" name="Slide preview"/>
          <p:cNvSpPr>
            <a:spLocks noGrp="1" noRot="1" noChangeAspect="1"/>
          </p:cNvSpPr>
          <p:nvPr>
            <p:ph type="sldImg"/>
          </p:nvPr>
        </p:nvSpPr>
        <p:spPr/>
      </p:sp>
      <p:sp>
        <p:nvSpPr>
          <p:cNvPr id="10028"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When predefined dashboards do not meet specific organizational requirements, custom dashboards can be created. </a:t>
            </a:r>
            <a:r>
              <a:t/>
            </a:r>
            <a:br/>
            <a:r>
              <a:rPr lang="en-GB" sz="1000" dirty="0">
                <a:solidFill>
                  <a:schemeClr val="tx2"/>
                </a:solidFill>
                <a:latin typeface="Arial" panose="020B0604020202020204" pitchFamily="34" charset="0"/>
                <a:cs typeface="Times New Roman" panose="02020603050405020304" pitchFamily="18" charset="0"/>
              </a:rPr>
              <a:t>To initiate the creation of a custom dashboard, click either the plus Create button or the ADD button located under the Manage tab. </a:t>
            </a:r>
            <a:r>
              <a:t/>
            </a:r>
            <a:br/>
            <a:r>
              <a:rPr lang="en-GB" sz="1000" dirty="0">
                <a:solidFill>
                  <a:schemeClr val="tx2"/>
                </a:solidFill>
                <a:latin typeface="Arial" panose="020B0604020202020204" pitchFamily="34" charset="0"/>
                <a:cs typeface="Times New Roman" panose="02020603050405020304" pitchFamily="18" charset="0"/>
              </a:rPr>
              <a:t>The creation of a custom dashboard involves completing three key tasks. </a:t>
            </a:r>
            <a:r>
              <a:t/>
            </a:r>
            <a:br/>
            <a:r>
              <a:rPr lang="en-GB" sz="1000" dirty="0">
                <a:solidFill>
                  <a:schemeClr val="tx2"/>
                </a:solidFill>
                <a:latin typeface="Arial" panose="020B0604020202020204" pitchFamily="34" charset="0"/>
                <a:cs typeface="Times New Roman" panose="02020603050405020304" pitchFamily="18" charset="0"/>
              </a:rPr>
              <a:t>First, add dashboard widgets. </a:t>
            </a:r>
            <a:r>
              <a:t/>
            </a:r>
            <a:br/>
            <a:r>
              <a:rPr lang="en-GB" sz="1000" dirty="0">
                <a:solidFill>
                  <a:schemeClr val="tx2"/>
                </a:solidFill>
                <a:latin typeface="Arial" panose="020B0604020202020204" pitchFamily="34" charset="0"/>
                <a:cs typeface="Times New Roman" panose="02020603050405020304" pitchFamily="18" charset="0"/>
              </a:rPr>
              <a:t>Second, configure the data sources and objects for each widget. </a:t>
            </a:r>
            <a:r>
              <a:t/>
            </a:r>
            <a:br/>
            <a:r>
              <a:rPr lang="en-GB" sz="1000" dirty="0">
                <a:solidFill>
                  <a:schemeClr val="tx2"/>
                </a:solidFill>
                <a:latin typeface="Arial" panose="020B0604020202020204" pitchFamily="34" charset="0"/>
                <a:cs typeface="Times New Roman" panose="02020603050405020304" pitchFamily="18" charset="0"/>
              </a:rPr>
              <a:t>Third, set up the interactions between widgets.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endParaRPr lang="en-GB" sz="1000" dirty="0">
              <a:solidFill>
                <a:schemeClr val="tx2"/>
              </a:solidFill>
              <a:latin typeface="Arial" panose="020B0604020202020204" pitchFamily="34" charset="0"/>
              <a:cs typeface="Times New Roman" panose="02020603050405020304" pitchFamily="18" charset="0"/>
            </a:endParaRPr>
          </a:p>
        </p:txBody>
      </p:sp>
      <p:sp>
        <p:nvSpPr>
          <p:cNvPr id="10029" name="Slide number"/>
          <p:cNvSpPr>
            <a:spLocks noGrp="1"/>
          </p:cNvSpPr>
          <p:nvPr>
            <p:ph type="sldNum" sz="quarter" idx="10"/>
          </p:nvPr>
        </p:nvSpPr>
        <p:spPr/>
        <p:txBody>
          <a:bodyPr/>
          <a:lstStyle/>
          <a:p>
            <a:fld id="{C18812F0-6685-476B-B832-AFB48F091983}" type="slidenum">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1" name="Slide preview"/>
          <p:cNvSpPr>
            <a:spLocks noGrp="1" noRot="1" noChangeAspect="1"/>
          </p:cNvSpPr>
          <p:nvPr>
            <p:ph type="sldImg"/>
          </p:nvPr>
        </p:nvSpPr>
        <p:spPr/>
      </p:sp>
      <p:sp>
        <p:nvSpPr>
          <p:cNvPr id="10032" name="Notes"/>
          <p:cNvSpPr>
            <a:spLocks noGrp="1"/>
          </p:cNvSpPr>
          <p:nvPr>
            <p:ph type="body" idx="1"/>
          </p:nvPr>
        </p:nvSpPr>
        <p:spPr/>
        <p:txBody>
          <a:bodyPr wrap="square" rtlCol="0"/>
          <a:lstStyle/>
          <a:p>
            <a:pPr marL="0" indent="0">
              <a:buNone/>
            </a:pPr>
            <a:r>
              <a:rPr lang="en-GB" sz="1000" b="1" dirty="0">
                <a:solidFill>
                  <a:schemeClr val="tx2"/>
                </a:solidFill>
                <a:latin typeface="Arial" panose="020B0604020202020204" pitchFamily="34" charset="0"/>
                <a:cs typeface="Times New Roman" panose="02020603050405020304" pitchFamily="18" charset="0"/>
              </a:rPr>
              <a:t>TalkTrack:</a:t>
            </a:r>
          </a:p>
          <a:p>
            <a:pPr marL="0" indent="0">
              <a:buNone/>
            </a:pPr>
            <a:r>
              <a:rPr lang="en-GB" sz="1000" dirty="0">
                <a:solidFill>
                  <a:schemeClr val="tx2"/>
                </a:solidFill>
                <a:latin typeface="Arial" panose="020B0604020202020204" pitchFamily="34" charset="0"/>
                <a:cs typeface="Times New Roman" panose="02020603050405020304" pitchFamily="18" charset="0"/>
              </a:rPr>
              <a:t>Designing a dashboard requires careful consideration of its purpose, audience, and necessary data. </a:t>
            </a:r>
            <a:r>
              <a:t/>
            </a:r>
            <a:br/>
            <a:r>
              <a:rPr lang="en-GB" sz="1000" dirty="0">
                <a:solidFill>
                  <a:schemeClr val="tx2"/>
                </a:solidFill>
                <a:latin typeface="Arial" panose="020B0604020202020204" pitchFamily="34" charset="0"/>
                <a:cs typeface="Times New Roman" panose="02020603050405020304" pitchFamily="18" charset="0"/>
              </a:rPr>
              <a:t>Identify the target audience or consumers of the dashboard. </a:t>
            </a:r>
            <a:r>
              <a:t/>
            </a:r>
            <a:br/>
            <a:r>
              <a:rPr lang="en-GB" sz="1000" dirty="0">
                <a:solidFill>
                  <a:schemeClr val="tx2"/>
                </a:solidFill>
                <a:latin typeface="Arial" panose="020B0604020202020204" pitchFamily="34" charset="0"/>
                <a:cs typeface="Times New Roman" panose="02020603050405020304" pitchFamily="18" charset="0"/>
              </a:rPr>
              <a:t>Define the dashboard's purpose and its intended use. </a:t>
            </a:r>
            <a:r>
              <a:t/>
            </a:r>
            <a:br/>
            <a:r>
              <a:rPr lang="en-GB" sz="1000" dirty="0">
                <a:solidFill>
                  <a:schemeClr val="tx2"/>
                </a:solidFill>
                <a:latin typeface="Arial" panose="020B0604020202020204" pitchFamily="34" charset="0"/>
                <a:cs typeface="Times New Roman" panose="02020603050405020304" pitchFamily="18" charset="0"/>
              </a:rPr>
              <a:t>Outline the functional aspects for operations, forensics, or support. </a:t>
            </a:r>
            <a:r>
              <a:t/>
            </a:r>
            <a:br/>
            <a:r>
              <a:rPr lang="en-GB" sz="1000" dirty="0">
                <a:solidFill>
                  <a:schemeClr val="tx2"/>
                </a:solidFill>
                <a:latin typeface="Arial" panose="020B0604020202020204" pitchFamily="34" charset="0"/>
                <a:cs typeface="Times New Roman" panose="02020603050405020304" pitchFamily="18" charset="0"/>
              </a:rPr>
              <a:t>Pinpoint all relevant data sources. Determine the essential widgets and their interactions. </a:t>
            </a:r>
            <a:r>
              <a:t/>
            </a:r>
            <a:br/>
            <a:r>
              <a:rPr lang="en-GB" sz="1000" dirty="0">
                <a:solidFill>
                  <a:schemeClr val="tx2"/>
                </a:solidFill>
                <a:latin typeface="Arial" panose="020B0604020202020204" pitchFamily="34" charset="0"/>
                <a:cs typeface="Times New Roman" panose="02020603050405020304" pitchFamily="18" charset="0"/>
              </a:rPr>
              <a:t>Construct a prototype dashboard for review. Finally, share the dashboard with the intended audience. </a:t>
            </a:r>
            <a:r>
              <a:t/>
            </a:r>
            <a:br/>
            <a:r>
              <a:rPr lang="en-GB" sz="1000" dirty="0">
                <a:solidFill>
                  <a:schemeClr val="tx2"/>
                </a:solidFill>
                <a:latin typeface="Arial" panose="020B0604020202020204" pitchFamily="34" charset="0"/>
                <a:cs typeface="Times New Roman" panose="02020603050405020304" pitchFamily="18" charset="0"/>
              </a:rPr>
              <a:t>Different audiences have varying needs, for example, executives seek high-level overviews, while administrators require detailed infrastructure data. </a:t>
            </a:r>
            <a:r>
              <a:t/>
            </a:r>
            <a:br/>
            <a:r>
              <a:rPr lang="en-GB" sz="1000" dirty="0">
                <a:solidFill>
                  <a:schemeClr val="tx2"/>
                </a:solidFill>
                <a:latin typeface="Arial" panose="020B0604020202020204" pitchFamily="34" charset="0"/>
                <a:cs typeface="Times New Roman" panose="02020603050405020304" pitchFamily="18" charset="0"/>
              </a:rPr>
              <a:t>Identifying relevant data sources is crucial, and adding additional data, such as super metrics, may be necessary for monitoring correct metrics.</a:t>
            </a:r>
          </a:p>
          <a:p>
            <a:pPr marL="0" indent="0">
              <a:buNone/>
            </a:pPr>
            <a:r>
              <a:rPr lang="en-GB" sz="1000" dirty="0">
                <a:solidFill>
                  <a:schemeClr val="tx2"/>
                </a:solidFill>
                <a:latin typeface="Arial" panose="020B0604020202020204" pitchFamily="34" charset="0"/>
                <a:cs typeface="Times New Roman" panose="02020603050405020304" pitchFamily="18" charset="0"/>
              </a:rPr>
              <a:t>&lt;End&gt;</a:t>
            </a:r>
          </a:p>
          <a:p>
            <a:pPr marL="0" indent="0">
              <a:buNone/>
            </a:pPr>
            <a:r>
              <a:rPr lang="en-GB" sz="1000" dirty="0">
                <a:solidFill>
                  <a:schemeClr val="tx2"/>
                </a:solidFill>
                <a:latin typeface="Arial" panose="020B0604020202020204" pitchFamily="34" charset="0"/>
                <a:cs typeface="Times New Roman" panose="02020603050405020304" pitchFamily="18" charset="0"/>
              </a:rPr>
              <a:t>When designing a dashboard, you must consider how you want to use the dashboard. Different audiences have different needs. For example, executives want a high-level overview of the performance of the virtual infrastructure and administrators want details and fast access to infrastructure data.</a:t>
            </a:r>
            <a:r>
              <a:t/>
            </a:r>
            <a:br/>
            <a:r>
              <a:rPr lang="en-GB" sz="1000" dirty="0">
                <a:solidFill>
                  <a:schemeClr val="tx2"/>
                </a:solidFill>
                <a:latin typeface="Arial" panose="020B0604020202020204" pitchFamily="34" charset="0"/>
                <a:cs typeface="Times New Roman" panose="02020603050405020304" pitchFamily="18" charset="0"/>
              </a:rPr>
              <a:t>You identify relevant data sources. You might need to create additional data, such as super metrics. You might also want to add a management pack to monitor the correct metrics.</a:t>
            </a:r>
          </a:p>
        </p:txBody>
      </p:sp>
      <p:sp>
        <p:nvSpPr>
          <p:cNvPr id="10033" name="Slide number"/>
          <p:cNvSpPr>
            <a:spLocks noGrp="1"/>
          </p:cNvSpPr>
          <p:nvPr>
            <p:ph type="sldNum" sz="quarter" idx="10"/>
          </p:nvPr>
        </p:nvSpPr>
        <p:spPr/>
        <p:txBody>
          <a:bodyPr/>
          <a:lstStyle/>
          <a:p>
            <a:fld id="{C18812F0-6685-476B-B832-AFB48F091983}" type="slidenum">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p14="http://schemas.microsoft.com/office/powerpoint/2010/main" xmlns="" id="{8B79A9B0-051D-7A5D-C635-4F380ED41A0F}"/>
              </a:ext>
            </a:extLst>
          </p:cNvPr>
          <p:cNvSpPr>
            <a:spLocks noGrp="1" noRot="1" noMove="1" noResize="1" noEditPoints="1" noAdjustHandles="1" noChangeArrowheads="1" noChangeShapeType="1"/>
          </p:cNvSpPr>
          <p:nvPr userDrawn="1"/>
        </p:nvSpPr>
        <p:spPr>
          <a:xfrm>
            <a:off x="-7657" y="0"/>
            <a:ext cx="12199657" cy="4981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IE" dirty="0">
              <a:solidFill>
                <a:schemeClr val="tx2"/>
              </a:solidFill>
            </a:endParaRPr>
          </a:p>
        </p:txBody>
      </p:sp>
      <p:sp>
        <p:nvSpPr>
          <p:cNvPr id="2" name="Title click to edit"/>
          <p:cNvSpPr>
            <a:spLocks noGrp="1"/>
          </p:cNvSpPr>
          <p:nvPr>
            <p:ph type="title" hasCustomPrompt="1"/>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lang="en-US" dirty="0"/>
              <a:t>Title Slide</a:t>
            </a:r>
          </a:p>
        </p:txBody>
      </p:sp>
      <p:grpSp>
        <p:nvGrpSpPr>
          <p:cNvPr id="55" name="Graphic 8">
            <a:extLst>
              <a:ext uri="{FF2B5EF4-FFF2-40B4-BE49-F238E27FC236}">
                <a16:creationId xmlns:a16="http://schemas.microsoft.com/office/drawing/2014/main" xmlns:p14="http://schemas.microsoft.com/office/powerpoint/2010/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p14="http://schemas.microsoft.com/office/powerpoint/2010/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p14="http://schemas.microsoft.com/office/powerpoint/2010/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p14="http://schemas.microsoft.com/office/powerpoint/2010/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p14="http://schemas.microsoft.com/office/powerpoint/2010/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p14="http://schemas.microsoft.com/office/powerpoint/2010/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p14="http://schemas.microsoft.com/office/powerpoint/2010/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p14="http://schemas.microsoft.com/office/powerpoint/2010/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p14="http://schemas.microsoft.com/office/powerpoint/2010/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p14="http://schemas.microsoft.com/office/powerpoint/2010/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p14="http://schemas.microsoft.com/office/powerpoint/2010/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p14="http://schemas.microsoft.com/office/powerpoint/2010/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p14="http://schemas.microsoft.com/office/powerpoint/2010/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p14="http://schemas.microsoft.com/office/powerpoint/2010/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p14="http://schemas.microsoft.com/office/powerpoint/2010/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p14="http://schemas.microsoft.com/office/powerpoint/2010/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p14="http://schemas.microsoft.com/office/powerpoint/2010/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p14="http://schemas.microsoft.com/office/powerpoint/2010/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p14="http://schemas.microsoft.com/office/powerpoint/2010/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p14="http://schemas.microsoft.com/office/powerpoint/2010/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4" name="TextBox 3">
            <a:extLst>
              <a:ext uri="{FF2B5EF4-FFF2-40B4-BE49-F238E27FC236}">
                <a16:creationId xmlns:a16="http://schemas.microsoft.com/office/drawing/2014/main" xmlns:p14="http://schemas.microsoft.com/office/powerpoint/2010/main" xmlns="" id="{34C686FF-D883-6053-AC5D-4B68D9A9A8E5}"/>
              </a:ext>
            </a:extLst>
          </p:cNvPr>
          <p:cNvSpPr txBox="1"/>
          <p:nvPr userDrawn="1"/>
        </p:nvSpPr>
        <p:spPr>
          <a:xfrm>
            <a:off x="1645084" y="6483318"/>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
        <p:nvSpPr>
          <p:cNvPr id="5" name="Freeform: Shape 3">
            <a:extLst>
              <a:ext uri="{FF2B5EF4-FFF2-40B4-BE49-F238E27FC236}">
                <a16:creationId xmlns:a16="http://schemas.microsoft.com/office/drawing/2014/main" xmlns:p14="http://schemas.microsoft.com/office/powerpoint/2010/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p14="http://schemas.microsoft.com/office/powerpoint/2010/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Tree>
    <p:custDataLst>
      <p:tags r:id="rId1"/>
    </p:custDataLst>
    <p:extLst>
      <p:ext uri="{BB962C8B-B14F-4D97-AF65-F5344CB8AC3E}">
        <p14:creationId xmlns:p14="http://schemas.microsoft.com/office/powerpoint/2010/main" val="135408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HalfHalf">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p14="http://schemas.microsoft.com/office/powerpoint/2010/main" xmlns="" id="{81E00445-D9A2-4DE6-9028-E5C6963BD15C}"/>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5" name="Content Placeholder 14">
            <a:extLst>
              <a:ext uri="{FF2B5EF4-FFF2-40B4-BE49-F238E27FC236}">
                <a16:creationId xmlns:a16="http://schemas.microsoft.com/office/drawing/2014/main" xmlns:p14="http://schemas.microsoft.com/office/powerpoint/2010/main" xmlns="" id="{24EBDB0D-B085-4510-8561-DD5222D13F40}"/>
              </a:ext>
            </a:extLst>
          </p:cNvPr>
          <p:cNvSpPr>
            <a:spLocks noGrp="1"/>
          </p:cNvSpPr>
          <p:nvPr>
            <p:ph sz="quarter" idx="11"/>
          </p:nvPr>
        </p:nvSpPr>
        <p:spPr>
          <a:xfrm>
            <a:off x="609600" y="914400"/>
            <a:ext cx="10972800" cy="23758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xmlns:p14="http://schemas.microsoft.com/office/powerpoint/2010/main" xmlns="" id="{F1A5B1A8-ACF7-44A1-92DB-AE8378552D9F}"/>
              </a:ext>
            </a:extLst>
          </p:cNvPr>
          <p:cNvSpPr>
            <a:spLocks noGrp="1"/>
          </p:cNvSpPr>
          <p:nvPr>
            <p:ph sz="quarter" idx="12"/>
          </p:nvPr>
        </p:nvSpPr>
        <p:spPr>
          <a:xfrm>
            <a:off x="609600" y="3567793"/>
            <a:ext cx="10972800" cy="26021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14757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OneThirdTwo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p14="http://schemas.microsoft.com/office/powerpoint/2010/main" xmlns="" id="{B76C10B7-3BB1-4683-8642-FF4CB4B5728E}"/>
              </a:ext>
            </a:extLst>
          </p:cNvPr>
          <p:cNvSpPr>
            <a:spLocks noGrp="1"/>
          </p:cNvSpPr>
          <p:nvPr>
            <p:ph type="title"/>
          </p:nvPr>
        </p:nvSpPr>
        <p:spPr>
          <a:xfrm>
            <a:off x="609600" y="330200"/>
            <a:ext cx="10972800" cy="355600"/>
          </a:xfrm>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4" name="Content Placeholder 3">
            <a:extLst>
              <a:ext uri="{FF2B5EF4-FFF2-40B4-BE49-F238E27FC236}">
                <a16:creationId xmlns:a16="http://schemas.microsoft.com/office/drawing/2014/main" xmlns:p14="http://schemas.microsoft.com/office/powerpoint/2010/main" xmlns="" id="{CF2E4B06-25AF-457F-B679-291337716B14}"/>
              </a:ext>
            </a:extLst>
          </p:cNvPr>
          <p:cNvSpPr>
            <a:spLocks noGrp="1"/>
          </p:cNvSpPr>
          <p:nvPr>
            <p:ph sz="quarter" idx="14"/>
          </p:nvPr>
        </p:nvSpPr>
        <p:spPr>
          <a:xfrm>
            <a:off x="609600" y="914400"/>
            <a:ext cx="10972800" cy="17647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xmlns:p14="http://schemas.microsoft.com/office/powerpoint/2010/main" xmlns="" id="{E6091F57-CD45-4EFB-9930-8D47B12D4AD8}"/>
              </a:ext>
            </a:extLst>
          </p:cNvPr>
          <p:cNvSpPr>
            <a:spLocks noGrp="1"/>
          </p:cNvSpPr>
          <p:nvPr>
            <p:ph sz="quarter" idx="15"/>
          </p:nvPr>
        </p:nvSpPr>
        <p:spPr>
          <a:xfrm>
            <a:off x="609600" y="2872280"/>
            <a:ext cx="10972800" cy="3301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14692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9C817BBE-13CB-4E43-8281-B3F1E3EFF8CF}"/>
              </a:ext>
            </a:extLst>
          </p:cNvPr>
          <p:cNvSpPr>
            <a:spLocks noGrp="1"/>
          </p:cNvSpPr>
          <p:nvPr>
            <p:ph type="title"/>
          </p:nvPr>
        </p:nvSpPr>
        <p:spPr/>
        <p:txBody>
          <a:bodyPr anchor="ctr" anchorCtr="0"/>
          <a:lstStyle>
            <a:lvl1pPr>
              <a:lnSpc>
                <a:spcPct val="100000"/>
              </a:lnSpc>
              <a:defRPr/>
            </a:lvl1pPr>
          </a:lstStyle>
          <a:p>
            <a:r>
              <a:rPr lang="en-US" dirty="0"/>
              <a:t>Click to edit Master title style</a:t>
            </a:r>
          </a:p>
        </p:txBody>
      </p:sp>
      <p:sp>
        <p:nvSpPr>
          <p:cNvPr id="4" name="Text Placeholder 2">
            <a:extLst>
              <a:ext uri="{FF2B5EF4-FFF2-40B4-BE49-F238E27FC236}">
                <a16:creationId xmlns:a16="http://schemas.microsoft.com/office/drawing/2014/main" xmlns:p14="http://schemas.microsoft.com/office/powerpoint/2010/main" xmlns="" id="{074465FE-83A1-43BF-B460-8D70880BDE6E}"/>
              </a:ext>
            </a:extLst>
          </p:cNvPr>
          <p:cNvSpPr>
            <a:spLocks noGrp="1"/>
          </p:cNvSpPr>
          <p:nvPr>
            <p:ph idx="1"/>
          </p:nvPr>
        </p:nvSpPr>
        <p:spPr>
          <a:xfrm>
            <a:off x="609600" y="983069"/>
            <a:ext cx="10972800" cy="5166804"/>
          </a:xfrm>
          <a:prstGeom prst="rect">
            <a:avLst/>
          </a:prstGeom>
        </p:spPr>
        <p:txBody>
          <a:bodyPr vert="horz" lIns="0" tIns="0" rIns="0" bIns="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a:p>
            <a:pPr lvl="6"/>
            <a:r>
              <a:rPr lang="en-US" dirty="0"/>
              <a:t>Fifth level</a:t>
            </a:r>
          </a:p>
        </p:txBody>
      </p:sp>
    </p:spTree>
    <p:custDataLst>
      <p:tags r:id="rId1"/>
    </p:custDataLst>
    <p:extLst>
      <p:ext uri="{BB962C8B-B14F-4D97-AF65-F5344CB8AC3E}">
        <p14:creationId xmlns:p14="http://schemas.microsoft.com/office/powerpoint/2010/main" val="1830082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ig Statement - Leaf" preserve="1" userDrawn="1">
  <p:cSld name="Transition">
    <p:spTree>
      <p:nvGrpSpPr>
        <p:cNvPr id="1" name="Shape 14324"/>
        <p:cNvGrpSpPr/>
        <p:nvPr/>
      </p:nvGrpSpPr>
      <p:grpSpPr>
        <a:xfrm>
          <a:off x="0" y="0"/>
          <a:ext cx="0" cy="0"/>
          <a:chOff x="0" y="0"/>
          <a:chExt cx="0" cy="0"/>
        </a:xfrm>
      </p:grpSpPr>
      <p:pic>
        <p:nvPicPr>
          <p:cNvPr id="14325" name="Google Shape;14325;g31fba719216_1_9076" descr="A logo with a blue and green gradient&#10;&#10;Description automatically generated"/>
          <p:cNvPicPr preferRelativeResize="0"/>
          <p:nvPr/>
        </p:nvPicPr>
        <p:blipFill rotWithShape="1">
          <a:blip r:embed="rId3">
            <a:alphaModFix/>
          </a:blip>
          <a:srcRect/>
          <a:stretch/>
        </p:blipFill>
        <p:spPr>
          <a:xfrm>
            <a:off x="879" y="0"/>
            <a:ext cx="12191123" cy="6858494"/>
          </a:xfrm>
          <a:prstGeom prst="rect">
            <a:avLst/>
          </a:prstGeom>
          <a:noFill/>
          <a:ln>
            <a:noFill/>
          </a:ln>
        </p:spPr>
      </p:pic>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sp>
            <p:nvSpPr>
              <p:cNvPr id="14332" name="Google Shape;14332;g31fba719216_1_9076"/>
              <p:cNvSpPr/>
              <p:nvPr/>
            </p:nvSpPr>
            <p:spPr>
              <a:xfrm>
                <a:off x="745455" y="6594444"/>
                <a:ext cx="55936" cy="81777"/>
              </a:xfrm>
              <a:custGeom>
                <a:avLst/>
                <a:gdLst/>
                <a:ahLst/>
                <a:cxnLst/>
                <a:rect l="l" t="t" r="r" b="b"/>
                <a:pathLst>
                  <a:path w="55936" h="81777" extrusionOk="0">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3" name="Google Shape;14333;g31fba719216_1_9076"/>
              <p:cNvSpPr/>
              <p:nvPr/>
            </p:nvSpPr>
            <p:spPr>
              <a:xfrm>
                <a:off x="809582" y="6618699"/>
                <a:ext cx="55872" cy="74221"/>
              </a:xfrm>
              <a:custGeom>
                <a:avLst/>
                <a:gdLst/>
                <a:ahLst/>
                <a:cxnLst/>
                <a:rect l="l" t="t" r="r" b="b"/>
                <a:pathLst>
                  <a:path w="55872" h="74221" extrusionOk="0">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4" name="Google Shape;14334;g31fba719216_1_9076"/>
              <p:cNvSpPr/>
              <p:nvPr/>
            </p:nvSpPr>
            <p:spPr>
              <a:xfrm>
                <a:off x="913010" y="6597746"/>
                <a:ext cx="64317" cy="77079"/>
              </a:xfrm>
              <a:custGeom>
                <a:avLst/>
                <a:gdLst/>
                <a:ahLst/>
                <a:cxnLst/>
                <a:rect l="l" t="t" r="r" b="b"/>
                <a:pathLst>
                  <a:path w="64317" h="77079" extrusionOk="0">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5" name="Google Shape;14335;g31fba719216_1_9076"/>
              <p:cNvSpPr/>
              <p:nvPr/>
            </p:nvSpPr>
            <p:spPr>
              <a:xfrm>
                <a:off x="991041" y="6615627"/>
                <a:ext cx="34095" cy="59325"/>
              </a:xfrm>
              <a:custGeom>
                <a:avLst/>
                <a:gdLst/>
                <a:ahLst/>
                <a:cxnLst/>
                <a:rect l="l" t="t" r="r" b="b"/>
                <a:pathLst>
                  <a:path w="34095" h="59325" extrusionOk="0">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6" name="Google Shape;14336;g31fba719216_1_9076"/>
              <p:cNvSpPr/>
              <p:nvPr/>
            </p:nvSpPr>
            <p:spPr>
              <a:xfrm>
                <a:off x="1031485"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7" name="Google Shape;14337;g31fba719216_1_9076"/>
              <p:cNvSpPr/>
              <p:nvPr/>
            </p:nvSpPr>
            <p:spPr>
              <a:xfrm>
                <a:off x="1103168" y="6615904"/>
                <a:ext cx="52698" cy="60190"/>
              </a:xfrm>
              <a:custGeom>
                <a:avLst/>
                <a:gdLst/>
                <a:ahLst/>
                <a:cxnLst/>
                <a:rect l="l" t="t" r="r" b="b"/>
                <a:pathLst>
                  <a:path w="52698" h="60190" extrusionOk="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8" name="Google Shape;14338;g31fba719216_1_9076"/>
              <p:cNvSpPr/>
              <p:nvPr/>
            </p:nvSpPr>
            <p:spPr>
              <a:xfrm>
                <a:off x="1168882" y="6594444"/>
                <a:ext cx="60253" cy="81713"/>
              </a:xfrm>
              <a:custGeom>
                <a:avLst/>
                <a:gdLst/>
                <a:ahLst/>
                <a:cxnLst/>
                <a:rect l="l" t="t" r="r" b="b"/>
                <a:pathLst>
                  <a:path w="60253" h="81713" extrusionOk="0">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39" name="Google Shape;14339;g31fba719216_1_9076"/>
              <p:cNvSpPr/>
              <p:nvPr/>
            </p:nvSpPr>
            <p:spPr>
              <a:xfrm>
                <a:off x="1242659" y="6615587"/>
                <a:ext cx="53904" cy="60762"/>
              </a:xfrm>
              <a:custGeom>
                <a:avLst/>
                <a:gdLst/>
                <a:ahLst/>
                <a:cxnLst/>
                <a:rect l="l" t="t" r="r" b="b"/>
                <a:pathLst>
                  <a:path w="53904" h="60762" extrusionOk="0">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0" name="Google Shape;14340;g31fba719216_1_9076"/>
              <p:cNvSpPr/>
              <p:nvPr/>
            </p:nvSpPr>
            <p:spPr>
              <a:xfrm>
                <a:off x="1303928" y="6615587"/>
                <a:ext cx="62094" cy="60762"/>
              </a:xfrm>
              <a:custGeom>
                <a:avLst/>
                <a:gdLst/>
                <a:ahLst/>
                <a:cxnLst/>
                <a:rect l="l" t="t" r="r" b="b"/>
                <a:pathLst>
                  <a:path w="62094" h="60762" extrusionOk="0">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1" name="Google Shape;14341;g31fba719216_1_9076"/>
              <p:cNvSpPr/>
              <p:nvPr/>
            </p:nvSpPr>
            <p:spPr>
              <a:xfrm>
                <a:off x="1379484" y="6615524"/>
                <a:ext cx="88634" cy="59554"/>
              </a:xfrm>
              <a:custGeom>
                <a:avLst/>
                <a:gdLst/>
                <a:ahLst/>
                <a:cxnLst/>
                <a:rect l="l" t="t" r="r" b="b"/>
                <a:pathLst>
                  <a:path w="88634" h="59554" extrusionOk="0">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14342" name="Google Shape;14342;g31fba719216_1_9076"/>
            <p:cNvGrpSpPr/>
            <p:nvPr/>
          </p:nvGrpSpPr>
          <p:grpSpPr>
            <a:xfrm>
              <a:off x="265625" y="6323271"/>
              <a:ext cx="1249222" cy="190348"/>
              <a:chOff x="265625" y="6323271"/>
              <a:chExt cx="1249222" cy="190348"/>
            </a:xfrm>
          </p:grpSpPr>
          <p:sp>
            <p:nvSpPr>
              <p:cNvPr id="14343" name="Google Shape;14343;g31fba719216_1_9076"/>
              <p:cNvSpPr/>
              <p:nvPr/>
            </p:nvSpPr>
            <p:spPr>
              <a:xfrm>
                <a:off x="745773" y="6327144"/>
                <a:ext cx="264126" cy="184633"/>
              </a:xfrm>
              <a:custGeom>
                <a:avLst/>
                <a:gdLst/>
                <a:ahLst/>
                <a:cxnLst/>
                <a:rect l="l" t="t" r="r" b="b"/>
                <a:pathLst>
                  <a:path w="264126" h="184633" extrusionOk="0">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4" name="Google Shape;14344;g31fba719216_1_9076"/>
              <p:cNvSpPr/>
              <p:nvPr/>
            </p:nvSpPr>
            <p:spPr>
              <a:xfrm>
                <a:off x="1200945" y="6326827"/>
                <a:ext cx="102285" cy="184697"/>
              </a:xfrm>
              <a:custGeom>
                <a:avLst/>
                <a:gdLst/>
                <a:ahLst/>
                <a:cxnLst/>
                <a:rect l="l" t="t" r="r" b="b"/>
                <a:pathLst>
                  <a:path w="102285" h="184697" extrusionOk="0">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5" name="Google Shape;14345;g31fba719216_1_9076"/>
              <p:cNvSpPr/>
              <p:nvPr/>
            </p:nvSpPr>
            <p:spPr>
              <a:xfrm>
                <a:off x="1301262" y="6326700"/>
                <a:ext cx="166856" cy="186538"/>
              </a:xfrm>
              <a:custGeom>
                <a:avLst/>
                <a:gdLst/>
                <a:ahLst/>
                <a:cxnLst/>
                <a:rect l="l" t="t" r="r" b="b"/>
                <a:pathLst>
                  <a:path w="166856" h="186538" extrusionOk="0">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6" name="Google Shape;14346;g31fba719216_1_9076"/>
              <p:cNvSpPr/>
              <p:nvPr/>
            </p:nvSpPr>
            <p:spPr>
              <a:xfrm>
                <a:off x="1010406" y="6327144"/>
                <a:ext cx="157967" cy="186157"/>
              </a:xfrm>
              <a:custGeom>
                <a:avLst/>
                <a:gdLst/>
                <a:ahLst/>
                <a:cxnLst/>
                <a:rect l="l" t="t" r="r" b="b"/>
                <a:pathLst>
                  <a:path w="157967" h="186157" extrusionOk="0">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7" name="Google Shape;14347;g31fba719216_1_9076"/>
              <p:cNvSpPr/>
              <p:nvPr/>
            </p:nvSpPr>
            <p:spPr>
              <a:xfrm>
                <a:off x="265625" y="6323271"/>
                <a:ext cx="468782" cy="190348"/>
              </a:xfrm>
              <a:custGeom>
                <a:avLst/>
                <a:gdLst/>
                <a:ahLst/>
                <a:cxnLst/>
                <a:rect l="l" t="t" r="r" b="b"/>
                <a:pathLst>
                  <a:path w="468782" h="190348" extrusionOk="0">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8" name="Google Shape;14348;g31fba719216_1_9076"/>
              <p:cNvSpPr/>
              <p:nvPr/>
            </p:nvSpPr>
            <p:spPr>
              <a:xfrm>
                <a:off x="1470340" y="6326700"/>
                <a:ext cx="44507" cy="44761"/>
              </a:xfrm>
              <a:custGeom>
                <a:avLst/>
                <a:gdLst/>
                <a:ahLst/>
                <a:cxnLst/>
                <a:rect l="l" t="t" r="r" b="b"/>
                <a:pathLst>
                  <a:path w="44507" h="44761" extrusionOk="0">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49" name="Google Shape;14349;g31fba719216_1_9076"/>
              <p:cNvSpPr/>
              <p:nvPr/>
            </p:nvSpPr>
            <p:spPr>
              <a:xfrm>
                <a:off x="1484118" y="6337811"/>
                <a:ext cx="17968" cy="21714"/>
              </a:xfrm>
              <a:custGeom>
                <a:avLst/>
                <a:gdLst/>
                <a:ahLst/>
                <a:cxnLst/>
                <a:rect l="l" t="t" r="r" b="b"/>
                <a:pathLst>
                  <a:path w="17968" h="21714" extrusionOk="0">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sp>
        <p:nvSpPr>
          <p:cNvPr id="2" name="Title 1">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BC563103-34C6-8E9E-ED74-AD6B52229BD5}"/>
              </a:ext>
            </a:extLst>
          </p:cNvPr>
          <p:cNvSpPr>
            <a:spLocks noGrp="1"/>
          </p:cNvSpPr>
          <p:nvPr>
            <p:ph type="title" hasCustomPrompt="1"/>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lang="en-US" dirty="0"/>
              <a:t>Lesson Transition</a:t>
            </a:r>
          </a:p>
        </p:txBody>
      </p:sp>
      <p:sp>
        <p:nvSpPr>
          <p:cNvPr id="3" name="TextBox 2">
            <a:extLst>
              <a:ext uri="{FF2B5EF4-FFF2-40B4-BE49-F238E27FC236}">
                <a16:creationId xmlns:a16="http://schemas.microsoft.com/office/drawing/2014/main"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p14="http://schemas.microsoft.com/office/powerpoint/2010/main" xmlns="" id="{4A56D815-7A97-86A5-8207-7A4449ED9E75}"/>
              </a:ext>
            </a:extLst>
          </p:cNvPr>
          <p:cNvSpPr txBox="1"/>
          <p:nvPr userDrawn="1"/>
        </p:nvSpPr>
        <p:spPr>
          <a:xfrm>
            <a:off x="1645084" y="6488393"/>
            <a:ext cx="3574697" cy="215444"/>
          </a:xfrm>
          <a:prstGeom prst="rect">
            <a:avLst/>
          </a:prstGeom>
          <a:noFill/>
        </p:spPr>
        <p:txBody>
          <a:bodyPr wrap="none" lIns="0" tIns="0" rIns="0" bIns="0" rtlCol="0">
            <a:spAutoFit/>
          </a:bodyPr>
          <a:lstStyle/>
          <a:p>
            <a:pPr algn="l">
              <a:lnSpc>
                <a:spcPct val="100000"/>
              </a:lnSpc>
            </a:pPr>
            <a:r>
              <a:rPr lang="en-US" sz="700" spc="0" baseline="0" dirty="0">
                <a:ln/>
                <a:solidFill>
                  <a:srgbClr val="000000"/>
                </a:solidFill>
                <a:latin typeface="+mn-lt"/>
                <a:sym typeface="Metropolis-Regular"/>
                <a:rtl val="0"/>
              </a:rPr>
              <a:t>Broadcom Proprietary and Confidential. Copyright © 2025 Broadcom.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spc="0" baseline="0" dirty="0">
                <a:ln/>
                <a:solidFill>
                  <a:srgbClr val="000000"/>
                </a:solidFill>
                <a:latin typeface="+mn-lt"/>
                <a:sym typeface="Metropolis-Regular"/>
                <a:rtl val="0"/>
              </a:rPr>
              <a:t>All Rights Reserved. The term “Broadcom” refers to Broadcom Inc. and/or its subsidiaries.</a:t>
            </a:r>
          </a:p>
        </p:txBody>
      </p:sp>
    </p:spTree>
    <p:custDataLst>
      <p:tags r:id="rId1"/>
    </p:custDataLst>
    <p:extLst>
      <p:ext uri="{BB962C8B-B14F-4D97-AF65-F5344CB8AC3E}">
        <p14:creationId xmlns:p14="http://schemas.microsoft.com/office/powerpoint/2010/main" val="3445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a16="http://schemas.microsoft.com/office/drawing/2014/main"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xmlns:mc="http://schemas.openxmlformats.org/markup-compatibility/2006" xmlns:p14="http://schemas.microsoft.com/office/powerpoint/2010/main" xmlns="" id="{552AB5D8-753F-CA24-2C8A-45BC9791756E}"/>
              </a:ext>
            </a:extLst>
          </p:cNvPr>
          <p:cNvSpPr/>
          <p:nvPr/>
        </p:nvSpPr>
        <p:spPr>
          <a:xfrm>
            <a:off x="-9733" y="1828237"/>
            <a:ext cx="12206760" cy="4225133"/>
          </a:xfrm>
          <a:custGeom>
            <a:avLst/>
            <a:gdLst>
              <a:gd name="connsiteX0" fmla="*/ 11206701 w 12203581"/>
              <a:gd name="connsiteY0" fmla="*/ 0 h 4225133"/>
              <a:gd name="connsiteX1" fmla="*/ 12203581 w 12203581"/>
              <a:gd name="connsiteY1" fmla="*/ 0 h 4225133"/>
              <a:gd name="connsiteX2" fmla="*/ 12203581 w 12203581"/>
              <a:gd name="connsiteY2" fmla="*/ 76381 h 4225133"/>
              <a:gd name="connsiteX3" fmla="*/ 11206764 w 12203581"/>
              <a:gd name="connsiteY3" fmla="*/ 76381 h 4225133"/>
              <a:gd name="connsiteX4" fmla="*/ 10082496 w 12203581"/>
              <a:gd name="connsiteY4" fmla="*/ 542038 h 4225133"/>
              <a:gd name="connsiteX5" fmla="*/ 6864996 w 12203581"/>
              <a:gd name="connsiteY5" fmla="*/ 3759476 h 4225133"/>
              <a:gd name="connsiteX6" fmla="*/ 5740727 w 12203581"/>
              <a:gd name="connsiteY6" fmla="*/ 4225133 h 4225133"/>
              <a:gd name="connsiteX7" fmla="*/ 0 w 12203581"/>
              <a:gd name="connsiteY7" fmla="*/ 4225133 h 4225133"/>
              <a:gd name="connsiteX8" fmla="*/ 0 w 12203581"/>
              <a:gd name="connsiteY8" fmla="*/ 4148754 h 4225133"/>
              <a:gd name="connsiteX9" fmla="*/ 5740727 w 12203581"/>
              <a:gd name="connsiteY9" fmla="*/ 4148754 h 4225133"/>
              <a:gd name="connsiteX10" fmla="*/ 6319969 w 12203581"/>
              <a:gd name="connsiteY10" fmla="*/ 4033515 h 4225133"/>
              <a:gd name="connsiteX11" fmla="*/ 6811001 w 12203581"/>
              <a:gd name="connsiteY11" fmla="*/ 3705419 h 4225133"/>
              <a:gd name="connsiteX12" fmla="*/ 10028503 w 12203581"/>
              <a:gd name="connsiteY12" fmla="*/ 487980 h 4225133"/>
              <a:gd name="connsiteX13" fmla="*/ 10569077 w 12203581"/>
              <a:gd name="connsiteY13" fmla="*/ 126813 h 4225133"/>
              <a:gd name="connsiteX14" fmla="*/ 11206701 w 12203581"/>
              <a:gd name="connsiteY14" fmla="*/ 0 h 422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3581" h="4225133">
                <a:moveTo>
                  <a:pt x="11206701" y="0"/>
                </a:moveTo>
                <a:lnTo>
                  <a:pt x="12203581" y="0"/>
                </a:lnTo>
                <a:lnTo>
                  <a:pt x="12203581" y="76381"/>
                </a:lnTo>
                <a:lnTo>
                  <a:pt x="11206764" y="76381"/>
                </a:lnTo>
                <a:cubicBezTo>
                  <a:pt x="10785052" y="76381"/>
                  <a:pt x="10380639" y="243896"/>
                  <a:pt x="10082496" y="542038"/>
                </a:cubicBezTo>
                <a:lnTo>
                  <a:pt x="6864996" y="3759476"/>
                </a:lnTo>
                <a:cubicBezTo>
                  <a:pt x="6566789" y="4057618"/>
                  <a:pt x="6162377" y="4225133"/>
                  <a:pt x="5740727" y="4225133"/>
                </a:cubicBezTo>
                <a:lnTo>
                  <a:pt x="0" y="4225133"/>
                </a:lnTo>
                <a:lnTo>
                  <a:pt x="0" y="4148754"/>
                </a:lnTo>
                <a:lnTo>
                  <a:pt x="5740727" y="4148754"/>
                </a:lnTo>
                <a:cubicBezTo>
                  <a:pt x="5940485" y="4148754"/>
                  <a:pt x="6135411" y="4109959"/>
                  <a:pt x="6319969" y="4033515"/>
                </a:cubicBezTo>
                <a:cubicBezTo>
                  <a:pt x="6504529" y="3957072"/>
                  <a:pt x="6669753" y="3846668"/>
                  <a:pt x="6811001" y="3705419"/>
                </a:cubicBezTo>
                <a:lnTo>
                  <a:pt x="10028503" y="487980"/>
                </a:lnTo>
                <a:cubicBezTo>
                  <a:pt x="10183997" y="332486"/>
                  <a:pt x="10365884" y="210952"/>
                  <a:pt x="10569077" y="126813"/>
                </a:cubicBezTo>
                <a:cubicBezTo>
                  <a:pt x="10772269" y="42675"/>
                  <a:pt x="10986781" y="0"/>
                  <a:pt x="11206701" y="0"/>
                </a:cubicBezTo>
                <a:close/>
              </a:path>
            </a:pathLst>
          </a:custGeom>
          <a:gradFill>
            <a:gsLst>
              <a:gs pos="20000">
                <a:srgbClr val="0095C4"/>
              </a:gs>
              <a:gs pos="45000">
                <a:srgbClr val="299B75"/>
              </a:gs>
              <a:gs pos="80000">
                <a:srgbClr val="61A30E"/>
              </a:gs>
            </a:gsLst>
            <a:lin ang="0" scaled="1"/>
          </a:gradFill>
          <a:ln w="0" cap="flat">
            <a:noFill/>
            <a:prstDash val="solid"/>
            <a:miter/>
          </a:ln>
        </p:spPr>
        <p:txBody>
          <a:bodyPr rtlCol="0" anchor="ctr"/>
          <a:lstStyle/>
          <a:p>
            <a:endParaRPr lang="en-US" sz="1800" dirty="0"/>
          </a:p>
        </p:txBody>
      </p:sp>
      <p:sp>
        <p:nvSpPr>
          <p:cNvPr id="37" name="Freeform: Shape 36">
            <a:extLst>
              <a:ext uri="{FF2B5EF4-FFF2-40B4-BE49-F238E27FC236}">
                <a16:creationId xmlns:a16="http://schemas.microsoft.com/office/drawing/2014/main" xmlns:mc="http://schemas.openxmlformats.org/markup-compatibility/2006" xmlns:p14="http://schemas.microsoft.com/office/powerpoint/2010/main" xmlns="" id="{1A0A18CC-E157-AD15-E51D-50F3DC99465B}"/>
              </a:ext>
            </a:extLst>
          </p:cNvPr>
          <p:cNvSpPr/>
          <p:nvPr/>
        </p:nvSpPr>
        <p:spPr>
          <a:xfrm>
            <a:off x="6458712" y="3559220"/>
            <a:ext cx="5733288" cy="3298781"/>
          </a:xfrm>
          <a:custGeom>
            <a:avLst/>
            <a:gdLst>
              <a:gd name="connsiteX0" fmla="*/ 3823502 w 5731795"/>
              <a:gd name="connsiteY0" fmla="*/ 0 h 3298781"/>
              <a:gd name="connsiteX1" fmla="*/ 5731795 w 5731795"/>
              <a:gd name="connsiteY1" fmla="*/ 0 h 3298781"/>
              <a:gd name="connsiteX2" fmla="*/ 5731795 w 5731795"/>
              <a:gd name="connsiteY2" fmla="*/ 1358608 h 3298781"/>
              <a:gd name="connsiteX3" fmla="*/ 3791622 w 5731795"/>
              <a:gd name="connsiteY3" fmla="*/ 3298781 h 3298781"/>
              <a:gd name="connsiteX4" fmla="*/ 0 w 5731795"/>
              <a:gd name="connsiteY4" fmla="*/ 3298781 h 3298781"/>
              <a:gd name="connsiteX5" fmla="*/ 2927726 w 5731795"/>
              <a:gd name="connsiteY5" fmla="*/ 371055 h 3298781"/>
              <a:gd name="connsiteX6" fmla="*/ 3823502 w 5731795"/>
              <a:gd name="connsiteY6" fmla="*/ 0 h 329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795" h="3298781">
                <a:moveTo>
                  <a:pt x="3823502" y="0"/>
                </a:moveTo>
                <a:lnTo>
                  <a:pt x="5731795" y="0"/>
                </a:lnTo>
                <a:lnTo>
                  <a:pt x="5731795" y="1358608"/>
                </a:lnTo>
                <a:lnTo>
                  <a:pt x="3791622" y="3298781"/>
                </a:lnTo>
                <a:lnTo>
                  <a:pt x="0" y="3298781"/>
                </a:lnTo>
                <a:lnTo>
                  <a:pt x="2927726" y="371055"/>
                </a:lnTo>
                <a:cubicBezTo>
                  <a:pt x="3165320" y="133460"/>
                  <a:pt x="3487538" y="0"/>
                  <a:pt x="3823502" y="0"/>
                </a:cubicBezTo>
                <a:close/>
              </a:path>
            </a:pathLst>
          </a:custGeom>
          <a:gradFill>
            <a:gsLst>
              <a:gs pos="21000">
                <a:srgbClr val="61A30E"/>
              </a:gs>
              <a:gs pos="83000">
                <a:srgbClr val="0095C4"/>
              </a:gs>
            </a:gsLst>
            <a:lin ang="18900033" scaled="1"/>
          </a:gradFill>
          <a:ln w="0" cap="flat">
            <a:noFill/>
            <a:prstDash val="solid"/>
            <a:miter/>
          </a:ln>
        </p:spPr>
        <p:txBody>
          <a:bodyPr rtlCol="0" anchor="ctr"/>
          <a:lstStyle/>
          <a:p>
            <a:endParaRPr lang="en-US" sz="1800" dirty="0"/>
          </a:p>
        </p:txBody>
      </p:sp>
      <p:sp>
        <p:nvSpPr>
          <p:cNvPr id="28" name="Title 1">
            <a:extLst>
              <a:ext uri="{FF2B5EF4-FFF2-40B4-BE49-F238E27FC236}">
                <a16:creationId xmlns:a16="http://schemas.microsoft.com/office/drawing/2014/main" xmlns:mc="http://schemas.openxmlformats.org/markup-compatibility/2006" xmlns:p14="http://schemas.microsoft.com/office/powerpoint/2010/main" xmlns="" id="{426C215B-BC62-3CF9-EDF0-6413174A435A}"/>
              </a:ext>
            </a:extLst>
          </p:cNvPr>
          <p:cNvSpPr>
            <a:spLocks noGrp="1"/>
          </p:cNvSpPr>
          <p:nvPr>
            <p:ph type="title" hasCustomPrompt="1"/>
          </p:nvPr>
        </p:nvSpPr>
        <p:spPr>
          <a:xfrm>
            <a:off x="589262" y="938794"/>
            <a:ext cx="6429300" cy="1229360"/>
          </a:xfrm>
        </p:spPr>
        <p:txBody>
          <a:bodyPr wrap="square" anchor="b"/>
          <a:lstStyle>
            <a:lvl1pPr algn="l">
              <a:lnSpc>
                <a:spcPts val="4200"/>
              </a:lnSpc>
              <a:defRPr sz="4000" b="0" cap="none" baseline="0">
                <a:solidFill>
                  <a:schemeClr val="accent2"/>
                </a:solidFill>
              </a:defRPr>
            </a:lvl1pPr>
          </a:lstStyle>
          <a:p>
            <a:r>
              <a:rPr lang="en-US"/>
              <a:t>Big Statement – </a:t>
            </a:r>
            <a:br>
              <a:rPr lang="en-US"/>
            </a:br>
            <a:r>
              <a:rPr lang="en-US"/>
              <a:t>Green Theme</a:t>
            </a:r>
          </a:p>
        </p:txBody>
      </p:sp>
      <p:sp>
        <p:nvSpPr>
          <p:cNvPr id="29" name="Subtitle">
            <a:extLst>
              <a:ext uri="{FF2B5EF4-FFF2-40B4-BE49-F238E27FC236}">
                <a16:creationId xmlns:a16="http://schemas.microsoft.com/office/drawing/2014/main" xmlns:mc="http://schemas.openxmlformats.org/markup-compatibility/2006" xmlns:p14="http://schemas.microsoft.com/office/powerpoint/2010/main" xmlns="" id="{615FECE3-9918-4B48-E68F-739600E4B93A}"/>
              </a:ext>
            </a:extLst>
          </p:cNvPr>
          <p:cNvSpPr>
            <a:spLocks noGrp="1"/>
          </p:cNvSpPr>
          <p:nvPr>
            <p:ph type="subTitle" idx="10" hasCustomPrompt="1"/>
          </p:nvPr>
        </p:nvSpPr>
        <p:spPr>
          <a:xfrm>
            <a:off x="603123" y="2554580"/>
            <a:ext cx="6410071" cy="700882"/>
          </a:xfrm>
        </p:spPr>
        <p:txBody>
          <a:bodyPr/>
          <a:lstStyle>
            <a:lvl1pPr marL="0" indent="0" algn="l">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7" name="page number">
            <a:extLst>
              <a:ext uri="{FF2B5EF4-FFF2-40B4-BE49-F238E27FC236}">
                <a16:creationId xmlns:a16="http://schemas.microsoft.com/office/drawing/2014/main" xmlns:mc="http://schemas.openxmlformats.org/markup-compatibility/2006" xmlns:p14="http://schemas.microsoft.com/office/powerpoint/2010/main" xmlns="" id="{4144FBF0-61D7-2140-A159-ECF2E9CDDA21}"/>
              </a:ext>
            </a:extLst>
          </p:cNvPr>
          <p:cNvSpPr txBox="1"/>
          <p:nvPr/>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dirty="0"/>
          </a:p>
        </p:txBody>
      </p:sp>
    </p:spTree>
    <p:extLst>
      <p:ext uri="{BB962C8B-B14F-4D97-AF65-F5344CB8AC3E}">
        <p14:creationId xmlns:p14="http://schemas.microsoft.com/office/powerpoint/2010/main" val="21755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p14="http://schemas.microsoft.com/office/powerpoint/2010/main" xmlns="" id="{6CA78923-D2E2-4677-A54B-37B7C98B9474}"/>
              </a:ext>
            </a:extLst>
          </p:cNvPr>
          <p:cNvSpPr>
            <a:spLocks noGrp="1"/>
          </p:cNvSpPr>
          <p:nvPr>
            <p:ph type="title"/>
          </p:nvPr>
        </p:nvSpPr>
        <p:spPr/>
        <p:txBody>
          <a:bodyPr/>
          <a:lstStyle/>
          <a:p>
            <a:r>
              <a:rPr lang="en-US" dirty="0"/>
              <a:t>Click to edit Master title style</a:t>
            </a:r>
          </a:p>
        </p:txBody>
      </p:sp>
      <p:sp>
        <p:nvSpPr>
          <p:cNvPr id="6" name="Content Placeholder 5">
            <a:extLst>
              <a:ext uri="{FF2B5EF4-FFF2-40B4-BE49-F238E27FC236}">
                <a16:creationId xmlns:a16="http://schemas.microsoft.com/office/drawing/2014/main" xmlns:p14="http://schemas.microsoft.com/office/powerpoint/2010/main" xmlns="" id="{A3D9C313-9D74-4417-9CE5-3067F940B13A}"/>
              </a:ext>
            </a:extLst>
          </p:cNvPr>
          <p:cNvSpPr>
            <a:spLocks noGrp="1"/>
          </p:cNvSpPr>
          <p:nvPr>
            <p:ph sz="quarter" idx="12"/>
          </p:nvPr>
        </p:nvSpPr>
        <p:spPr>
          <a:xfrm>
            <a:off x="609600" y="914401"/>
            <a:ext cx="10972800" cy="5251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227452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lvl="0"/>
            <a:r>
              <a:rPr lang="en-US" dirty="0"/>
              <a:t>Click to edit Master text styles</a:t>
            </a:r>
          </a:p>
        </p:txBody>
      </p:sp>
      <p:sp>
        <p:nvSpPr>
          <p:cNvPr id="8" name="Content Placeholder 7">
            <a:extLst>
              <a:ext uri="{FF2B5EF4-FFF2-40B4-BE49-F238E27FC236}">
                <a16:creationId xmlns:a16="http://schemas.microsoft.com/office/drawing/2014/main" xmlns:p14="http://schemas.microsoft.com/office/powerpoint/2010/main" xmlns="" id="{7BED48D6-5E08-4BBE-A22B-926F5CAE8633}"/>
              </a:ext>
            </a:extLst>
          </p:cNvPr>
          <p:cNvSpPr>
            <a:spLocks noGrp="1"/>
          </p:cNvSpPr>
          <p:nvPr>
            <p:ph sz="quarter" idx="12"/>
          </p:nvPr>
        </p:nvSpPr>
        <p:spPr>
          <a:xfrm>
            <a:off x="609600" y="1582738"/>
            <a:ext cx="10972800" cy="458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691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11" name="Content Placeholder 10">
            <a:extLst>
              <a:ext uri="{FF2B5EF4-FFF2-40B4-BE49-F238E27FC236}">
                <a16:creationId xmlns:a16="http://schemas.microsoft.com/office/drawing/2014/main" xmlns:p14="http://schemas.microsoft.com/office/powerpoint/2010/main" xmlns="" id="{03C94062-1286-4C6A-8575-A88C141666A3}"/>
              </a:ext>
            </a:extLst>
          </p:cNvPr>
          <p:cNvSpPr>
            <a:spLocks noGrp="1"/>
          </p:cNvSpPr>
          <p:nvPr>
            <p:ph sz="quarter" idx="11"/>
          </p:nvPr>
        </p:nvSpPr>
        <p:spPr>
          <a:xfrm>
            <a:off x="609600" y="914400"/>
            <a:ext cx="5414963"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xmlns:p14="http://schemas.microsoft.com/office/powerpoint/2010/main" xmlns="" id="{4E9B68EA-4A98-4398-BBF4-205E456744B4}"/>
              </a:ext>
            </a:extLst>
          </p:cNvPr>
          <p:cNvSpPr>
            <a:spLocks noGrp="1"/>
          </p:cNvSpPr>
          <p:nvPr>
            <p:ph sz="quarter" idx="12"/>
          </p:nvPr>
        </p:nvSpPr>
        <p:spPr>
          <a:xfrm>
            <a:off x="6162675" y="914400"/>
            <a:ext cx="541972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056268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377837" y="914400"/>
            <a:ext cx="7204563"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118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lang="en-US" dirty="0"/>
              <a:t>Click to edit Master title style</a:t>
            </a:r>
          </a:p>
        </p:txBody>
      </p:sp>
      <p:sp>
        <p:nvSpPr>
          <p:cNvPr id="6" name="Content Placeholder 2"/>
          <p:cNvSpPr>
            <a:spLocks noGrp="1"/>
          </p:cNvSpPr>
          <p:nvPr>
            <p:ph idx="11" hasCustomPrompt="1"/>
          </p:nvPr>
        </p:nvSpPr>
        <p:spPr>
          <a:xfrm>
            <a:off x="609600" y="914400"/>
            <a:ext cx="10972800" cy="587830"/>
          </a:xfrm>
          <a:prstGeom prst="rect">
            <a:avLst/>
          </a:prstGeom>
        </p:spPr>
        <p:txBody>
          <a:bodyPr>
            <a:noAutofit/>
          </a:bodyPr>
          <a:lstStyle/>
          <a:p>
            <a:pPr lvl="0"/>
            <a:r>
              <a:rPr lang="en-US" dirty="0"/>
              <a:t>Click to edit Master text styles</a:t>
            </a:r>
          </a:p>
        </p:txBody>
      </p:sp>
      <p:sp>
        <p:nvSpPr>
          <p:cNvPr id="16" name="Content Placeholder 15">
            <a:extLst>
              <a:ext uri="{FF2B5EF4-FFF2-40B4-BE49-F238E27FC236}">
                <a16:creationId xmlns:a16="http://schemas.microsoft.com/office/drawing/2014/main" xmlns:p14="http://schemas.microsoft.com/office/powerpoint/2010/main" xmlns="" id="{32859F83-E3E3-4345-83AB-12C9183F59E8}"/>
              </a:ext>
            </a:extLst>
          </p:cNvPr>
          <p:cNvSpPr>
            <a:spLocks noGrp="1"/>
          </p:cNvSpPr>
          <p:nvPr>
            <p:ph sz="quarter" idx="12"/>
          </p:nvPr>
        </p:nvSpPr>
        <p:spPr>
          <a:xfrm>
            <a:off x="609600" y="1687513"/>
            <a:ext cx="5407025" cy="4478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xmlns:p14="http://schemas.microsoft.com/office/powerpoint/2010/main" xmlns="" id="{4A9AFF7D-D413-42E0-86B9-4049720DFF42}"/>
              </a:ext>
            </a:extLst>
          </p:cNvPr>
          <p:cNvSpPr>
            <a:spLocks noGrp="1"/>
          </p:cNvSpPr>
          <p:nvPr>
            <p:ph sz="quarter" idx="13"/>
          </p:nvPr>
        </p:nvSpPr>
        <p:spPr>
          <a:xfrm>
            <a:off x="6180524" y="1687513"/>
            <a:ext cx="5401872" cy="4478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70275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ThirdOne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400" rtl="0" eaLnBrk="1" latinLnBrk="0" hangingPunct="1">
              <a:lnSpc>
                <a:spcPts val="22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12" name="Content Placeholder 11">
            <a:extLst>
              <a:ext uri="{FF2B5EF4-FFF2-40B4-BE49-F238E27FC236}">
                <a16:creationId xmlns:a16="http://schemas.microsoft.com/office/drawing/2014/main" xmlns:p14="http://schemas.microsoft.com/office/powerpoint/2010/main" xmlns="" id="{A4A39F82-4F84-4F7C-A7E0-574DD4A2D2EF}"/>
              </a:ext>
            </a:extLst>
          </p:cNvPr>
          <p:cNvSpPr>
            <a:spLocks noGrp="1"/>
          </p:cNvSpPr>
          <p:nvPr>
            <p:ph sz="quarter" idx="11"/>
          </p:nvPr>
        </p:nvSpPr>
        <p:spPr>
          <a:xfrm>
            <a:off x="609600" y="914400"/>
            <a:ext cx="7264400"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xmlns:p14="http://schemas.microsoft.com/office/powerpoint/2010/main" xmlns="" id="{A5807AFE-9169-4709-B0F3-68880FE5EBF5}"/>
              </a:ext>
            </a:extLst>
          </p:cNvPr>
          <p:cNvSpPr>
            <a:spLocks noGrp="1"/>
          </p:cNvSpPr>
          <p:nvPr>
            <p:ph sz="quarter" idx="12"/>
          </p:nvPr>
        </p:nvSpPr>
        <p:spPr>
          <a:xfrm>
            <a:off x="8011855" y="914400"/>
            <a:ext cx="3570545" cy="5251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7386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ctr" anchorCtr="0">
            <a:noAutofit/>
          </a:bodyPr>
          <a:lstStyle/>
          <a:p>
            <a:r>
              <a:rPr lang="en-US" dirty="0"/>
              <a:t>Click to edit Master title style</a:t>
            </a:r>
          </a:p>
        </p:txBody>
      </p:sp>
      <p:sp>
        <p:nvSpPr>
          <p:cNvPr id="4" name="Text Placeholder 3">
            <a:extLst>
              <a:ext uri="{FF2B5EF4-FFF2-40B4-BE49-F238E27FC236}">
                <a16:creationId xmlns:a16="http://schemas.microsoft.com/office/drawing/2014/main" xmlns:p15="http://schemas.microsoft.com/office/powerpoint/2012/main" xmlns:p14="http://schemas.microsoft.com/office/powerpoint/2010/main" xmlns="" id="{B62C14BA-62A4-47F1-B37F-627F80BCE6F0}"/>
              </a:ext>
            </a:extLst>
          </p:cNvPr>
          <p:cNvSpPr>
            <a:spLocks noGrp="1"/>
          </p:cNvSpPr>
          <p:nvPr>
            <p:ph type="body" idx="1"/>
          </p:nvPr>
        </p:nvSpPr>
        <p:spPr>
          <a:xfrm>
            <a:off x="609600" y="911225"/>
            <a:ext cx="10972800" cy="525462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green and blue arrow&#10;&#10;Description automatically generated">
            <a:extLst>
              <a:ext uri="{FF2B5EF4-FFF2-40B4-BE49-F238E27FC236}">
                <a16:creationId xmlns:a16="http://schemas.microsoft.com/office/drawing/2014/main" xmlns:p15="http://schemas.microsoft.com/office/powerpoint/2012/main" xmlns:p14="http://schemas.microsoft.com/office/powerpoint/2010/main" xmlns="" id="{DC8CE3FD-E414-E53C-46D1-374F509AABB3}"/>
              </a:ext>
            </a:extLst>
          </p:cNvPr>
          <p:cNvPicPr>
            <a:picLocks noChangeAspect="1"/>
          </p:cNvPicPr>
          <p:nvPr userDrawn="1"/>
        </p:nvPicPr>
        <p:blipFill rotWithShape="1">
          <a:blip r:embed="rId15"/>
          <a:srcRect b="97344"/>
          <a:stretch/>
        </p:blipFill>
        <p:spPr>
          <a:xfrm>
            <a:off x="0" y="-494"/>
            <a:ext cx="12187946" cy="182146"/>
          </a:xfrm>
          <a:prstGeom prst="rect">
            <a:avLst/>
          </a:prstGeom>
        </p:spPr>
      </p:pic>
      <p:grpSp>
        <p:nvGrpSpPr>
          <p:cNvPr id="7" name="Graphic 8">
            <a:extLst>
              <a:ext uri="{FF2B5EF4-FFF2-40B4-BE49-F238E27FC236}">
                <a16:creationId xmlns:a16="http://schemas.microsoft.com/office/drawing/2014/main" xmlns:p15="http://schemas.microsoft.com/office/powerpoint/2012/main" xmlns:p14="http://schemas.microsoft.com/office/powerpoint/2010/main" xmlns="" id="{647D5F7B-5F3F-540F-E185-DA749AA28B06}"/>
              </a:ext>
            </a:extLst>
          </p:cNvPr>
          <p:cNvGrpSpPr/>
          <p:nvPr userDrawn="1"/>
        </p:nvGrpSpPr>
        <p:grpSpPr>
          <a:xfrm>
            <a:off x="265625" y="6323271"/>
            <a:ext cx="1249223" cy="369648"/>
            <a:chOff x="265625" y="6323271"/>
            <a:chExt cx="1249223" cy="369648"/>
          </a:xfrm>
          <a:solidFill>
            <a:srgbClr val="000000"/>
          </a:solidFill>
        </p:grpSpPr>
        <p:grpSp>
          <p:nvGrpSpPr>
            <p:cNvPr id="8" name="Graphic 8">
              <a:extLst>
                <a:ext uri="{FF2B5EF4-FFF2-40B4-BE49-F238E27FC236}">
                  <a16:creationId xmlns:a16="http://schemas.microsoft.com/office/drawing/2014/main" xmlns:p15="http://schemas.microsoft.com/office/powerpoint/2012/main" xmlns:p14="http://schemas.microsoft.com/office/powerpoint/2010/main" xmlns="" id="{9A2DA8F8-F0AC-0D6F-7D50-FC55E93A583C}"/>
                </a:ext>
              </a:extLst>
            </p:cNvPr>
            <p:cNvGrpSpPr/>
            <p:nvPr/>
          </p:nvGrpSpPr>
          <p:grpSpPr>
            <a:xfrm>
              <a:off x="745455" y="6594444"/>
              <a:ext cx="722662" cy="98475"/>
              <a:chOff x="745455" y="6594444"/>
              <a:chExt cx="722662" cy="98475"/>
            </a:xfrm>
            <a:solidFill>
              <a:srgbClr val="000000"/>
            </a:solidFill>
          </p:grpSpPr>
          <p:sp>
            <p:nvSpPr>
              <p:cNvPr id="28" name="Freeform 49">
                <a:extLst>
                  <a:ext uri="{FF2B5EF4-FFF2-40B4-BE49-F238E27FC236}">
                    <a16:creationId xmlns:a16="http://schemas.microsoft.com/office/drawing/2014/main" xmlns:p15="http://schemas.microsoft.com/office/powerpoint/2012/main" xmlns:p14="http://schemas.microsoft.com/office/powerpoint/2010/main" xmlns="" id="{2D6F73BE-45E1-398A-3446-D05B3B48E3D8}"/>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9" name="Freeform 50">
                <a:extLst>
                  <a:ext uri="{FF2B5EF4-FFF2-40B4-BE49-F238E27FC236}">
                    <a16:creationId xmlns:a16="http://schemas.microsoft.com/office/drawing/2014/main" xmlns:p15="http://schemas.microsoft.com/office/powerpoint/2012/main" xmlns:p14="http://schemas.microsoft.com/office/powerpoint/2010/main" xmlns="" id="{464D58F2-2DED-AB1A-E8AA-E58D26DF4B8B}"/>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0" name="Freeform 51">
                <a:extLst>
                  <a:ext uri="{FF2B5EF4-FFF2-40B4-BE49-F238E27FC236}">
                    <a16:creationId xmlns:a16="http://schemas.microsoft.com/office/drawing/2014/main" xmlns:p15="http://schemas.microsoft.com/office/powerpoint/2012/main" xmlns:p14="http://schemas.microsoft.com/office/powerpoint/2010/main" xmlns="" id="{D1EDEFAE-EE1E-B5D6-C340-0BFA89609D6B}"/>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1" name="Freeform 52">
                <a:extLst>
                  <a:ext uri="{FF2B5EF4-FFF2-40B4-BE49-F238E27FC236}">
                    <a16:creationId xmlns:a16="http://schemas.microsoft.com/office/drawing/2014/main" xmlns:p15="http://schemas.microsoft.com/office/powerpoint/2012/main" xmlns:p14="http://schemas.microsoft.com/office/powerpoint/2010/main" xmlns="" id="{D6EBC984-F9B1-BF23-EDB8-427CD64B51BF}"/>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2" name="Freeform 53">
                <a:extLst>
                  <a:ext uri="{FF2B5EF4-FFF2-40B4-BE49-F238E27FC236}">
                    <a16:creationId xmlns:a16="http://schemas.microsoft.com/office/drawing/2014/main" xmlns:p15="http://schemas.microsoft.com/office/powerpoint/2012/main" xmlns:p14="http://schemas.microsoft.com/office/powerpoint/2010/main" xmlns="" id="{C87654C1-D6B9-DE38-8E4F-58F160335F3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3" name="Freeform 54">
                <a:extLst>
                  <a:ext uri="{FF2B5EF4-FFF2-40B4-BE49-F238E27FC236}">
                    <a16:creationId xmlns:a16="http://schemas.microsoft.com/office/drawing/2014/main" xmlns:p15="http://schemas.microsoft.com/office/powerpoint/2012/main" xmlns:p14="http://schemas.microsoft.com/office/powerpoint/2010/main" xmlns="" id="{5022E85B-9C37-B458-EA34-346696B22251}"/>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4" name="Freeform 55">
                <a:extLst>
                  <a:ext uri="{FF2B5EF4-FFF2-40B4-BE49-F238E27FC236}">
                    <a16:creationId xmlns:a16="http://schemas.microsoft.com/office/drawing/2014/main" xmlns:p15="http://schemas.microsoft.com/office/powerpoint/2012/main" xmlns:p14="http://schemas.microsoft.com/office/powerpoint/2010/main" xmlns="" id="{348C121E-7206-7BDA-BCD5-062E43ABEA6D}"/>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5" name="Freeform 56">
                <a:extLst>
                  <a:ext uri="{FF2B5EF4-FFF2-40B4-BE49-F238E27FC236}">
                    <a16:creationId xmlns:a16="http://schemas.microsoft.com/office/drawing/2014/main" xmlns:p15="http://schemas.microsoft.com/office/powerpoint/2012/main" xmlns:p14="http://schemas.microsoft.com/office/powerpoint/2010/main" xmlns="" id="{E5BE0481-3870-97A7-BD35-75B4CC6411A7}"/>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6" name="Freeform 57">
                <a:extLst>
                  <a:ext uri="{FF2B5EF4-FFF2-40B4-BE49-F238E27FC236}">
                    <a16:creationId xmlns:a16="http://schemas.microsoft.com/office/drawing/2014/main" xmlns:p15="http://schemas.microsoft.com/office/powerpoint/2012/main" xmlns:p14="http://schemas.microsoft.com/office/powerpoint/2010/main" xmlns="" id="{8260598A-6D89-671E-E848-BABB4F5B6A5B}"/>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37" name="Freeform 58">
                <a:extLst>
                  <a:ext uri="{FF2B5EF4-FFF2-40B4-BE49-F238E27FC236}">
                    <a16:creationId xmlns:a16="http://schemas.microsoft.com/office/drawing/2014/main" xmlns:p15="http://schemas.microsoft.com/office/powerpoint/2012/main" xmlns:p14="http://schemas.microsoft.com/office/powerpoint/2010/main" xmlns="" id="{BAADFA55-635C-B4C1-3F65-F52E382D7BBB}"/>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nvGrpSpPr>
            <p:cNvPr id="9" name="Graphic 8">
              <a:extLst>
                <a:ext uri="{FF2B5EF4-FFF2-40B4-BE49-F238E27FC236}">
                  <a16:creationId xmlns:a16="http://schemas.microsoft.com/office/drawing/2014/main" xmlns:p15="http://schemas.microsoft.com/office/powerpoint/2012/main" xmlns:p14="http://schemas.microsoft.com/office/powerpoint/2010/main" xmlns="" id="{24CEFC4C-77CC-47B6-3552-7A2BA10E8686}"/>
                </a:ext>
              </a:extLst>
            </p:cNvPr>
            <p:cNvGrpSpPr/>
            <p:nvPr/>
          </p:nvGrpSpPr>
          <p:grpSpPr>
            <a:xfrm>
              <a:off x="265625" y="6323271"/>
              <a:ext cx="1249223" cy="190348"/>
              <a:chOff x="265625" y="6323271"/>
              <a:chExt cx="1249223" cy="190348"/>
            </a:xfrm>
            <a:solidFill>
              <a:srgbClr val="000000"/>
            </a:solidFill>
          </p:grpSpPr>
          <p:sp>
            <p:nvSpPr>
              <p:cNvPr id="18" name="Freeform 60">
                <a:extLst>
                  <a:ext uri="{FF2B5EF4-FFF2-40B4-BE49-F238E27FC236}">
                    <a16:creationId xmlns:a16="http://schemas.microsoft.com/office/drawing/2014/main" xmlns:p15="http://schemas.microsoft.com/office/powerpoint/2012/main" xmlns:p14="http://schemas.microsoft.com/office/powerpoint/2010/main" xmlns="" id="{EF4966E6-27E2-796A-0AC6-3CAF4224C8F3}"/>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1" name="Freeform 61">
                <a:extLst>
                  <a:ext uri="{FF2B5EF4-FFF2-40B4-BE49-F238E27FC236}">
                    <a16:creationId xmlns:a16="http://schemas.microsoft.com/office/drawing/2014/main" xmlns:p15="http://schemas.microsoft.com/office/powerpoint/2012/main" xmlns:p14="http://schemas.microsoft.com/office/powerpoint/2010/main" xmlns="" id="{23F6BEF8-207E-3A22-A0D3-BC4BA9E3E2C8}"/>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2" name="Freeform 62">
                <a:extLst>
                  <a:ext uri="{FF2B5EF4-FFF2-40B4-BE49-F238E27FC236}">
                    <a16:creationId xmlns:a16="http://schemas.microsoft.com/office/drawing/2014/main" xmlns:p15="http://schemas.microsoft.com/office/powerpoint/2012/main" xmlns:p14="http://schemas.microsoft.com/office/powerpoint/2010/main" xmlns="" id="{B6042717-4A8B-7D02-4218-C8F59746CA8B}"/>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4" name="Freeform 63">
                <a:extLst>
                  <a:ext uri="{FF2B5EF4-FFF2-40B4-BE49-F238E27FC236}">
                    <a16:creationId xmlns:a16="http://schemas.microsoft.com/office/drawing/2014/main" xmlns:p15="http://schemas.microsoft.com/office/powerpoint/2012/main" xmlns:p14="http://schemas.microsoft.com/office/powerpoint/2010/main" xmlns="" id="{6E83B190-8BD3-FEFD-7522-EF1C19348EE9}"/>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5" name="Freeform 64">
                <a:extLst>
                  <a:ext uri="{FF2B5EF4-FFF2-40B4-BE49-F238E27FC236}">
                    <a16:creationId xmlns:a16="http://schemas.microsoft.com/office/drawing/2014/main" xmlns:p15="http://schemas.microsoft.com/office/powerpoint/2012/main" xmlns:p14="http://schemas.microsoft.com/office/powerpoint/2010/main" xmlns="" id="{176EFABD-80A9-3E3A-BD0E-A86FC6D862C4}"/>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6" name="Freeform 65">
                <a:extLst>
                  <a:ext uri="{FF2B5EF4-FFF2-40B4-BE49-F238E27FC236}">
                    <a16:creationId xmlns:a16="http://schemas.microsoft.com/office/drawing/2014/main" xmlns:p15="http://schemas.microsoft.com/office/powerpoint/2012/main" xmlns:p14="http://schemas.microsoft.com/office/powerpoint/2010/main" xmlns="" id="{590D5FA0-E943-5DEA-AB75-CECAFD1F30E8}"/>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sp>
            <p:nvSpPr>
              <p:cNvPr id="27" name="Freeform 66">
                <a:extLst>
                  <a:ext uri="{FF2B5EF4-FFF2-40B4-BE49-F238E27FC236}">
                    <a16:creationId xmlns:a16="http://schemas.microsoft.com/office/drawing/2014/main" xmlns:p15="http://schemas.microsoft.com/office/powerpoint/2012/main" xmlns:p14="http://schemas.microsoft.com/office/powerpoint/2010/main" xmlns="" id="{3BDC2549-55D4-43DB-3070-2CBF8BAA871B}"/>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endParaRPr lang="en-US" dirty="0">
                  <a:latin typeface="Arial" panose="020B0604020202020204" pitchFamily="34" charset="0"/>
                </a:endParaRPr>
              </a:p>
            </p:txBody>
          </p:sp>
        </p:grpSp>
      </p:grpSp>
    </p:spTree>
    <p:custDataLst>
      <p:tags r:id="rId14"/>
    </p:custDataLst>
    <p:extLst>
      <p:ext uri="{BB962C8B-B14F-4D97-AF65-F5344CB8AC3E}">
        <p14:creationId xmlns:p14="http://schemas.microsoft.com/office/powerpoint/2010/main" val="2841782731"/>
      </p:ext>
    </p:extLst>
  </p:cSld>
  <p:clrMap bg1="lt1" tx1="dk1" bg2="lt2" tx2="dk2" accent1="accent1" accent2="accent2" accent3="accent3" accent4="accent4" accent5="accent5" accent6="accent6" hlink="hlink" folHlink="folHlink"/>
  <p:sldLayoutIdLst>
    <p:sldLayoutId id="2147483722" r:id="rId1"/>
    <p:sldLayoutId id="2147483725" r:id="rId2"/>
    <p:sldLayoutId id="2147483729" r:id="rId3"/>
    <p:sldLayoutId id="2147483718" r:id="rId4"/>
    <p:sldLayoutId id="2147483705" r:id="rId5"/>
    <p:sldLayoutId id="2147483690" r:id="rId6"/>
    <p:sldLayoutId id="2147483719" r:id="rId7"/>
    <p:sldLayoutId id="2147483727" r:id="rId8"/>
    <p:sldLayoutId id="2147483700" r:id="rId9"/>
    <p:sldLayoutId id="2147483710" r:id="rId10"/>
    <p:sldLayoutId id="2147483716" r:id="rId11"/>
    <p:sldLayoutId id="2147483728" r:id="rId12"/>
  </p:sldLayoutIdLst>
  <p:hf hdr="0" ftr="0" dt="0"/>
  <p:txStyles>
    <p:titleStyle>
      <a:lvl1pPr algn="l" defTabSz="914400" rtl="0" eaLnBrk="1" latinLnBrk="0" hangingPunct="1">
        <a:lnSpc>
          <a:spcPts val="2400"/>
        </a:lnSpc>
        <a:spcBef>
          <a:spcPct val="0"/>
        </a:spcBef>
        <a:buNone/>
        <a:defRPr sz="2200" b="0" kern="1200" baseline="0">
          <a:solidFill>
            <a:schemeClr val="accent2"/>
          </a:solidFill>
          <a:latin typeface="Arial" panose="020B0604020202020204" pitchFamily="34" charset="0"/>
          <a:ea typeface="+mj-ea"/>
          <a:cs typeface="Arial" panose="020B0604020202020204" pitchFamily="34" charset="0"/>
        </a:defRPr>
      </a:lvl1pPr>
    </p:titleStyle>
    <p:bodyStyle>
      <a:lvl1pPr marL="292100" indent="-292100" algn="l" defTabSz="914400" rtl="0" eaLnBrk="1" latinLnBrk="0" hangingPunct="1">
        <a:lnSpc>
          <a:spcPts val="2000"/>
        </a:lnSpc>
        <a:spcBef>
          <a:spcPts val="1200"/>
        </a:spcBef>
        <a:buClrTx/>
        <a:buSzPct val="90000"/>
        <a:buFontTx/>
        <a:buNone/>
        <a:defRPr sz="1800" kern="1200" baseline="0">
          <a:solidFill>
            <a:schemeClr val="tx2"/>
          </a:solidFill>
          <a:latin typeface="Arial" panose="020B0604020202020204" pitchFamily="34" charset="0"/>
          <a:ea typeface="+mn-ea"/>
          <a:cs typeface="Arial" panose="020B0604020202020204" pitchFamily="34" charset="0"/>
        </a:defRPr>
      </a:lvl1pPr>
      <a:lvl2pPr marL="569913" indent="-277813" algn="l" defTabSz="914400" rtl="0" eaLnBrk="1" latinLnBrk="0" hangingPunct="1">
        <a:lnSpc>
          <a:spcPts val="2000"/>
        </a:lnSpc>
        <a:spcBef>
          <a:spcPts val="1200"/>
        </a:spcBef>
        <a:buClrTx/>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2pPr>
      <a:lvl3pPr marL="862013" indent="-292100"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3pPr>
      <a:lvl4pPr marL="1139825" indent="-277813" algn="l" defTabSz="914400" rtl="0" eaLnBrk="1" latinLnBrk="0" hangingPunct="1">
        <a:lnSpc>
          <a:spcPts val="2000"/>
        </a:lnSpc>
        <a:spcBef>
          <a:spcPts val="1200"/>
        </a:spcBef>
        <a:buClr>
          <a:schemeClr val="tx2"/>
        </a:buClr>
        <a:buSzPct val="100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1431925" indent="-292100" algn="l" defTabSz="857250" rtl="0" eaLnBrk="1" latinLnBrk="0" hangingPunct="1">
        <a:lnSpc>
          <a:spcPts val="2000"/>
        </a:lnSpc>
        <a:spcBef>
          <a:spcPts val="1200"/>
        </a:spcBef>
        <a:buClr>
          <a:schemeClr val="tx2"/>
        </a:buClr>
        <a:buSzPct val="100000"/>
        <a:buFont typeface="Arial" panose="020B0604020202020204" pitchFamily="34" charset="0"/>
        <a:buChar char="–"/>
        <a:defRPr sz="1800" kern="1200" baseline="0">
          <a:solidFill>
            <a:schemeClr val="tx2"/>
          </a:solidFill>
          <a:latin typeface="Arial" panose="020B0604020202020204" pitchFamily="34" charset="0"/>
          <a:ea typeface="+mn-ea"/>
          <a:cs typeface="Arial" panose="020B0604020202020204" pitchFamily="34" charset="0"/>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709738" indent="-277813" algn="l" defTabSz="914400" rtl="0" eaLnBrk="1" latinLnBrk="0" hangingPunct="1">
        <a:lnSpc>
          <a:spcPct val="90000"/>
        </a:lnSpc>
        <a:spcBef>
          <a:spcPts val="12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p14="http://schemas.microsoft.com/office/powerpoint/2010/main" xmlns:a16="http://schemas.microsoft.com/office/drawing/2014/main" xmlns="">
        <p15:guide id="1" orient="horz" pos="3884" userDrawn="1">
          <p15:clr>
            <a:srgbClr val="F26B43"/>
          </p15:clr>
        </p15:guide>
        <p15:guide id="2" orient="horz" pos="576" userDrawn="1">
          <p15:clr>
            <a:srgbClr val="F26B43"/>
          </p15:clr>
        </p15:guide>
        <p15:guide id="3" pos="3840" userDrawn="1">
          <p15:clr>
            <a:srgbClr val="F26B43"/>
          </p15:clr>
        </p15:guide>
        <p15:guide id="4" pos="384" userDrawn="1">
          <p15:clr>
            <a:srgbClr val="F26B43"/>
          </p15:clr>
        </p15:guide>
        <p15:guide id="5" pos="7296" userDrawn="1">
          <p15:clr>
            <a:srgbClr val="F26B43"/>
          </p15:clr>
        </p15:guide>
        <p15:guide id="6"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2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2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3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9.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0.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4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4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45.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46.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4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48.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49.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5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click to edit"/>
          <p:cNvSpPr>
            <a:spLocks noGrp="1"/>
          </p:cNvSpPr>
          <p:nvPr>
            <p:ph type="title"/>
          </p:nvPr>
        </p:nvSpPr>
        <p:spPr>
          <a:xfrm>
            <a:off x="6591600" y="1702800"/>
            <a:ext cx="5104195" cy="1234440"/>
          </a:xfrm>
        </p:spPr>
        <p:txBody>
          <a:bodyPr wrap="square" anchor="t"/>
          <a:lstStyle>
            <a:lvl1pPr algn="l">
              <a:lnSpc>
                <a:spcPts val="4000"/>
              </a:lnSpc>
              <a:defRPr sz="3600" b="0" cap="none" baseline="0">
                <a:solidFill>
                  <a:schemeClr val="accent2"/>
                </a:solidFill>
              </a:defRPr>
            </a:lvl1pPr>
          </a:lstStyle>
          <a:p>
            <a:r>
              <a:rPr/>
              <a:t>Dashboards</a:t>
            </a:r>
          </a:p>
        </p:txBody>
      </p:sp>
      <p:grpSp>
        <p:nvGrpSpPr>
          <p:cNvPr id="55" name="Graphic 8">
            <a:extLst>
              <a:ext uri="{FF2B5EF4-FFF2-40B4-BE49-F238E27FC236}">
                <a16:creationId xmlns:a16="http://schemas.microsoft.com/office/drawing/2014/main" xmlns="" id="{BAF838CA-49F3-885B-C026-D4C6B5E51AA9}"/>
              </a:ext>
            </a:extLst>
          </p:cNvPr>
          <p:cNvGrpSpPr/>
          <p:nvPr userDrawn="1"/>
        </p:nvGrpSpPr>
        <p:grpSpPr>
          <a:xfrm>
            <a:off x="265695" y="6323271"/>
            <a:ext cx="1249548" cy="369648"/>
            <a:chOff x="265625" y="6323271"/>
            <a:chExt cx="1249223" cy="369648"/>
          </a:xfrm>
          <a:solidFill>
            <a:srgbClr val="000000"/>
          </a:solidFill>
        </p:grpSpPr>
        <p:grpSp>
          <p:nvGrpSpPr>
            <p:cNvPr id="56" name="Graphic 8">
              <a:extLst>
                <a:ext uri="{FF2B5EF4-FFF2-40B4-BE49-F238E27FC236}">
                  <a16:creationId xmlns:a16="http://schemas.microsoft.com/office/drawing/2014/main" xmlns="" id="{91AFFF59-3E20-ED5A-C64D-6AD2EC10FA71}"/>
                </a:ext>
              </a:extLst>
            </p:cNvPr>
            <p:cNvGrpSpPr/>
            <p:nvPr/>
          </p:nvGrpSpPr>
          <p:grpSpPr>
            <a:xfrm>
              <a:off x="745455" y="6594444"/>
              <a:ext cx="722662" cy="98475"/>
              <a:chOff x="745455" y="6594444"/>
              <a:chExt cx="722662" cy="98475"/>
            </a:xfrm>
            <a:solidFill>
              <a:srgbClr val="000000"/>
            </a:solidFill>
          </p:grpSpPr>
          <p:sp>
            <p:nvSpPr>
              <p:cNvPr id="131" name="Freeform 130">
                <a:extLst>
                  <a:ext uri="{FF2B5EF4-FFF2-40B4-BE49-F238E27FC236}">
                    <a16:creationId xmlns:a16="http://schemas.microsoft.com/office/drawing/2014/main" xmlns="" id="{26A3A367-AF7A-3CE1-7219-BF42CFB83015}"/>
                  </a:ext>
                </a:extLst>
              </p:cNvPr>
              <p:cNvSpPr/>
              <p:nvPr/>
            </p:nvSpPr>
            <p:spPr>
              <a:xfrm>
                <a:off x="745455" y="6594444"/>
                <a:ext cx="55936" cy="81777"/>
              </a:xfrm>
              <a:custGeom>
                <a:avLst/>
                <a:gdLst>
                  <a:gd name="connsiteX0" fmla="*/ 5397 w 55936"/>
                  <a:gd name="connsiteY0" fmla="*/ 68381 h 81777"/>
                  <a:gd name="connsiteX1" fmla="*/ 5397 w 55936"/>
                  <a:gd name="connsiteY1" fmla="*/ 80508 h 81777"/>
                  <a:gd name="connsiteX2" fmla="*/ 0 w 55936"/>
                  <a:gd name="connsiteY2" fmla="*/ 80508 h 81777"/>
                  <a:gd name="connsiteX3" fmla="*/ 0 w 55936"/>
                  <a:gd name="connsiteY3" fmla="*/ 0 h 81777"/>
                  <a:gd name="connsiteX4" fmla="*/ 5397 w 55936"/>
                  <a:gd name="connsiteY4" fmla="*/ 0 h 81777"/>
                  <a:gd name="connsiteX5" fmla="*/ 5397 w 55936"/>
                  <a:gd name="connsiteY5" fmla="*/ 36826 h 81777"/>
                  <a:gd name="connsiteX6" fmla="*/ 28571 w 55936"/>
                  <a:gd name="connsiteY6" fmla="*/ 22920 h 81777"/>
                  <a:gd name="connsiteX7" fmla="*/ 55936 w 55936"/>
                  <a:gd name="connsiteY7" fmla="*/ 52126 h 81777"/>
                  <a:gd name="connsiteX8" fmla="*/ 55936 w 55936"/>
                  <a:gd name="connsiteY8" fmla="*/ 52317 h 81777"/>
                  <a:gd name="connsiteX9" fmla="*/ 28571 w 55936"/>
                  <a:gd name="connsiteY9" fmla="*/ 81777 h 81777"/>
                  <a:gd name="connsiteX10" fmla="*/ 5397 w 55936"/>
                  <a:gd name="connsiteY10" fmla="*/ 68381 h 81777"/>
                  <a:gd name="connsiteX11" fmla="*/ 50095 w 55936"/>
                  <a:gd name="connsiteY11" fmla="*/ 52571 h 81777"/>
                  <a:gd name="connsiteX12" fmla="*/ 50095 w 55936"/>
                  <a:gd name="connsiteY12" fmla="*/ 52381 h 81777"/>
                  <a:gd name="connsiteX13" fmla="*/ 28063 w 55936"/>
                  <a:gd name="connsiteY13" fmla="*/ 28127 h 81777"/>
                  <a:gd name="connsiteX14" fmla="*/ 5143 w 55936"/>
                  <a:gd name="connsiteY14" fmla="*/ 52254 h 81777"/>
                  <a:gd name="connsiteX15" fmla="*/ 5143 w 55936"/>
                  <a:gd name="connsiteY15" fmla="*/ 52444 h 81777"/>
                  <a:gd name="connsiteX16" fmla="*/ 28063 w 55936"/>
                  <a:gd name="connsiteY16" fmla="*/ 76571 h 81777"/>
                  <a:gd name="connsiteX17" fmla="*/ 50095 w 55936"/>
                  <a:gd name="connsiteY17" fmla="*/ 52571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936" h="81777">
                    <a:moveTo>
                      <a:pt x="5397" y="68381"/>
                    </a:moveTo>
                    <a:lnTo>
                      <a:pt x="5397" y="80508"/>
                    </a:lnTo>
                    <a:lnTo>
                      <a:pt x="0" y="80508"/>
                    </a:lnTo>
                    <a:lnTo>
                      <a:pt x="0" y="0"/>
                    </a:lnTo>
                    <a:lnTo>
                      <a:pt x="5397" y="0"/>
                    </a:lnTo>
                    <a:lnTo>
                      <a:pt x="5397" y="36826"/>
                    </a:lnTo>
                    <a:cubicBezTo>
                      <a:pt x="10222" y="29460"/>
                      <a:pt x="17397" y="22920"/>
                      <a:pt x="28571" y="22920"/>
                    </a:cubicBezTo>
                    <a:cubicBezTo>
                      <a:pt x="42159" y="22920"/>
                      <a:pt x="55936" y="33841"/>
                      <a:pt x="55936" y="52126"/>
                    </a:cubicBezTo>
                    <a:lnTo>
                      <a:pt x="55936" y="52317"/>
                    </a:lnTo>
                    <a:cubicBezTo>
                      <a:pt x="55936" y="70603"/>
                      <a:pt x="42159" y="81777"/>
                      <a:pt x="28571" y="81777"/>
                    </a:cubicBezTo>
                    <a:cubicBezTo>
                      <a:pt x="17333" y="81841"/>
                      <a:pt x="10032" y="75428"/>
                      <a:pt x="5397" y="68381"/>
                    </a:cubicBezTo>
                    <a:close/>
                    <a:moveTo>
                      <a:pt x="50095" y="52571"/>
                    </a:moveTo>
                    <a:lnTo>
                      <a:pt x="50095" y="52381"/>
                    </a:lnTo>
                    <a:cubicBezTo>
                      <a:pt x="50095" y="37587"/>
                      <a:pt x="39809" y="28127"/>
                      <a:pt x="28063" y="28127"/>
                    </a:cubicBezTo>
                    <a:cubicBezTo>
                      <a:pt x="16381" y="28127"/>
                      <a:pt x="5143" y="37968"/>
                      <a:pt x="5143" y="52254"/>
                    </a:cubicBezTo>
                    <a:lnTo>
                      <a:pt x="5143" y="52444"/>
                    </a:lnTo>
                    <a:cubicBezTo>
                      <a:pt x="5143" y="66921"/>
                      <a:pt x="16381" y="76571"/>
                      <a:pt x="28063" y="76571"/>
                    </a:cubicBezTo>
                    <a:cubicBezTo>
                      <a:pt x="40254" y="76635"/>
                      <a:pt x="50095" y="67682"/>
                      <a:pt x="50095" y="52571"/>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2" name="Freeform 131">
                <a:extLst>
                  <a:ext uri="{FF2B5EF4-FFF2-40B4-BE49-F238E27FC236}">
                    <a16:creationId xmlns:a16="http://schemas.microsoft.com/office/drawing/2014/main" xmlns="" id="{87557BA2-6363-9310-7758-7E46B2725CB3}"/>
                  </a:ext>
                </a:extLst>
              </p:cNvPr>
              <p:cNvSpPr/>
              <p:nvPr/>
            </p:nvSpPr>
            <p:spPr>
              <a:xfrm>
                <a:off x="809582" y="6618699"/>
                <a:ext cx="55872" cy="74221"/>
              </a:xfrm>
              <a:custGeom>
                <a:avLst/>
                <a:gdLst>
                  <a:gd name="connsiteX0" fmla="*/ 49904 w 55872"/>
                  <a:gd name="connsiteY0" fmla="*/ 0 h 74221"/>
                  <a:gd name="connsiteX1" fmla="*/ 55873 w 55872"/>
                  <a:gd name="connsiteY1" fmla="*/ 0 h 74221"/>
                  <a:gd name="connsiteX2" fmla="*/ 31492 w 55872"/>
                  <a:gd name="connsiteY2" fmla="*/ 58221 h 74221"/>
                  <a:gd name="connsiteX3" fmla="*/ 12762 w 55872"/>
                  <a:gd name="connsiteY3" fmla="*/ 74221 h 74221"/>
                  <a:gd name="connsiteX4" fmla="*/ 1651 w 55872"/>
                  <a:gd name="connsiteY4" fmla="*/ 71809 h 74221"/>
                  <a:gd name="connsiteX5" fmla="*/ 3492 w 55872"/>
                  <a:gd name="connsiteY5" fmla="*/ 67047 h 74221"/>
                  <a:gd name="connsiteX6" fmla="*/ 13079 w 55872"/>
                  <a:gd name="connsiteY6" fmla="*/ 69142 h 74221"/>
                  <a:gd name="connsiteX7" fmla="*/ 26984 w 55872"/>
                  <a:gd name="connsiteY7" fmla="*/ 55936 h 74221"/>
                  <a:gd name="connsiteX8" fmla="*/ 0 w 55872"/>
                  <a:gd name="connsiteY8" fmla="*/ 0 h 74221"/>
                  <a:gd name="connsiteX9" fmla="*/ 6286 w 55872"/>
                  <a:gd name="connsiteY9" fmla="*/ 0 h 74221"/>
                  <a:gd name="connsiteX10" fmla="*/ 29651 w 55872"/>
                  <a:gd name="connsiteY10" fmla="*/ 50285 h 74221"/>
                  <a:gd name="connsiteX11" fmla="*/ 49904 w 55872"/>
                  <a:gd name="connsiteY11" fmla="*/ 0 h 7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72" h="74221">
                    <a:moveTo>
                      <a:pt x="49904" y="0"/>
                    </a:moveTo>
                    <a:lnTo>
                      <a:pt x="55873" y="0"/>
                    </a:lnTo>
                    <a:lnTo>
                      <a:pt x="31492" y="58221"/>
                    </a:lnTo>
                    <a:cubicBezTo>
                      <a:pt x="26540" y="70031"/>
                      <a:pt x="20825" y="74221"/>
                      <a:pt x="12762" y="74221"/>
                    </a:cubicBezTo>
                    <a:cubicBezTo>
                      <a:pt x="8444" y="74221"/>
                      <a:pt x="5397" y="73460"/>
                      <a:pt x="1651" y="71809"/>
                    </a:cubicBezTo>
                    <a:lnTo>
                      <a:pt x="3492" y="67047"/>
                    </a:lnTo>
                    <a:cubicBezTo>
                      <a:pt x="6476" y="68507"/>
                      <a:pt x="8889" y="69142"/>
                      <a:pt x="13079" y="69142"/>
                    </a:cubicBezTo>
                    <a:cubicBezTo>
                      <a:pt x="18921" y="69142"/>
                      <a:pt x="22794" y="65714"/>
                      <a:pt x="26984" y="55936"/>
                    </a:cubicBezTo>
                    <a:lnTo>
                      <a:pt x="0" y="0"/>
                    </a:lnTo>
                    <a:lnTo>
                      <a:pt x="6286" y="0"/>
                    </a:lnTo>
                    <a:lnTo>
                      <a:pt x="29651" y="50285"/>
                    </a:lnTo>
                    <a:lnTo>
                      <a:pt x="49904" y="0"/>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3" name="Freeform 132">
                <a:extLst>
                  <a:ext uri="{FF2B5EF4-FFF2-40B4-BE49-F238E27FC236}">
                    <a16:creationId xmlns:a16="http://schemas.microsoft.com/office/drawing/2014/main" xmlns="" id="{98E3995A-00E8-9970-E347-1DB033726417}"/>
                  </a:ext>
                </a:extLst>
              </p:cNvPr>
              <p:cNvSpPr/>
              <p:nvPr/>
            </p:nvSpPr>
            <p:spPr>
              <a:xfrm>
                <a:off x="913010" y="6597746"/>
                <a:ext cx="64317" cy="77079"/>
              </a:xfrm>
              <a:custGeom>
                <a:avLst/>
                <a:gdLst>
                  <a:gd name="connsiteX0" fmla="*/ 63 w 64317"/>
                  <a:gd name="connsiteY0" fmla="*/ 0 h 77079"/>
                  <a:gd name="connsiteX1" fmla="*/ 34666 w 64317"/>
                  <a:gd name="connsiteY1" fmla="*/ 0 h 77079"/>
                  <a:gd name="connsiteX2" fmla="*/ 54857 w 64317"/>
                  <a:gd name="connsiteY2" fmla="*/ 6857 h 77079"/>
                  <a:gd name="connsiteX3" fmla="*/ 60063 w 64317"/>
                  <a:gd name="connsiteY3" fmla="*/ 19619 h 77079"/>
                  <a:gd name="connsiteX4" fmla="*/ 60063 w 64317"/>
                  <a:gd name="connsiteY4" fmla="*/ 19809 h 77079"/>
                  <a:gd name="connsiteX5" fmla="*/ 49016 w 64317"/>
                  <a:gd name="connsiteY5" fmla="*/ 37015 h 77079"/>
                  <a:gd name="connsiteX6" fmla="*/ 64317 w 64317"/>
                  <a:gd name="connsiteY6" fmla="*/ 55746 h 77079"/>
                  <a:gd name="connsiteX7" fmla="*/ 64317 w 64317"/>
                  <a:gd name="connsiteY7" fmla="*/ 55936 h 77079"/>
                  <a:gd name="connsiteX8" fmla="*/ 35746 w 64317"/>
                  <a:gd name="connsiteY8" fmla="*/ 77079 h 77079"/>
                  <a:gd name="connsiteX9" fmla="*/ 0 w 64317"/>
                  <a:gd name="connsiteY9" fmla="*/ 77079 h 77079"/>
                  <a:gd name="connsiteX10" fmla="*/ 0 w 64317"/>
                  <a:gd name="connsiteY10" fmla="*/ 0 h 77079"/>
                  <a:gd name="connsiteX11" fmla="*/ 46476 w 64317"/>
                  <a:gd name="connsiteY11" fmla="*/ 21841 h 77079"/>
                  <a:gd name="connsiteX12" fmla="*/ 32889 w 64317"/>
                  <a:gd name="connsiteY12" fmla="*/ 12000 h 77079"/>
                  <a:gd name="connsiteX13" fmla="*/ 13397 w 64317"/>
                  <a:gd name="connsiteY13" fmla="*/ 12000 h 77079"/>
                  <a:gd name="connsiteX14" fmla="*/ 13397 w 64317"/>
                  <a:gd name="connsiteY14" fmla="*/ 32508 h 77079"/>
                  <a:gd name="connsiteX15" fmla="*/ 31936 w 64317"/>
                  <a:gd name="connsiteY15" fmla="*/ 32508 h 77079"/>
                  <a:gd name="connsiteX16" fmla="*/ 46476 w 64317"/>
                  <a:gd name="connsiteY16" fmla="*/ 22031 h 77079"/>
                  <a:gd name="connsiteX17" fmla="*/ 46476 w 64317"/>
                  <a:gd name="connsiteY17" fmla="*/ 21841 h 77079"/>
                  <a:gd name="connsiteX18" fmla="*/ 34920 w 64317"/>
                  <a:gd name="connsiteY18" fmla="*/ 43999 h 77079"/>
                  <a:gd name="connsiteX19" fmla="*/ 13397 w 64317"/>
                  <a:gd name="connsiteY19" fmla="*/ 43999 h 77079"/>
                  <a:gd name="connsiteX20" fmla="*/ 13397 w 64317"/>
                  <a:gd name="connsiteY20" fmla="*/ 65143 h 77079"/>
                  <a:gd name="connsiteX21" fmla="*/ 35873 w 64317"/>
                  <a:gd name="connsiteY21" fmla="*/ 65143 h 77079"/>
                  <a:gd name="connsiteX22" fmla="*/ 50730 w 64317"/>
                  <a:gd name="connsiteY22" fmla="*/ 54539 h 77079"/>
                  <a:gd name="connsiteX23" fmla="*/ 50730 w 64317"/>
                  <a:gd name="connsiteY23" fmla="*/ 54349 h 77079"/>
                  <a:gd name="connsiteX24" fmla="*/ 34920 w 64317"/>
                  <a:gd name="connsiteY24" fmla="*/ 43999 h 7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317" h="77079">
                    <a:moveTo>
                      <a:pt x="63" y="0"/>
                    </a:moveTo>
                    <a:lnTo>
                      <a:pt x="34666" y="0"/>
                    </a:lnTo>
                    <a:cubicBezTo>
                      <a:pt x="43492" y="0"/>
                      <a:pt x="50412" y="2413"/>
                      <a:pt x="54857" y="6857"/>
                    </a:cubicBezTo>
                    <a:cubicBezTo>
                      <a:pt x="58285" y="10286"/>
                      <a:pt x="60063" y="14603"/>
                      <a:pt x="60063" y="19619"/>
                    </a:cubicBezTo>
                    <a:lnTo>
                      <a:pt x="60063" y="19809"/>
                    </a:lnTo>
                    <a:cubicBezTo>
                      <a:pt x="60063" y="29079"/>
                      <a:pt x="54793" y="34031"/>
                      <a:pt x="49016" y="37015"/>
                    </a:cubicBezTo>
                    <a:cubicBezTo>
                      <a:pt x="58031" y="40126"/>
                      <a:pt x="64317" y="45270"/>
                      <a:pt x="64317" y="55746"/>
                    </a:cubicBezTo>
                    <a:lnTo>
                      <a:pt x="64317" y="55936"/>
                    </a:lnTo>
                    <a:cubicBezTo>
                      <a:pt x="64317" y="69714"/>
                      <a:pt x="52952" y="77079"/>
                      <a:pt x="35746" y="77079"/>
                    </a:cubicBezTo>
                    <a:lnTo>
                      <a:pt x="0" y="77079"/>
                    </a:lnTo>
                    <a:lnTo>
                      <a:pt x="0" y="0"/>
                    </a:lnTo>
                    <a:close/>
                    <a:moveTo>
                      <a:pt x="46476" y="21841"/>
                    </a:moveTo>
                    <a:cubicBezTo>
                      <a:pt x="46476" y="15809"/>
                      <a:pt x="41651" y="12000"/>
                      <a:pt x="32889" y="12000"/>
                    </a:cubicBezTo>
                    <a:lnTo>
                      <a:pt x="13397" y="12000"/>
                    </a:lnTo>
                    <a:lnTo>
                      <a:pt x="13397" y="32508"/>
                    </a:lnTo>
                    <a:lnTo>
                      <a:pt x="31936" y="32508"/>
                    </a:lnTo>
                    <a:cubicBezTo>
                      <a:pt x="40635" y="32508"/>
                      <a:pt x="46476" y="29079"/>
                      <a:pt x="46476" y="22031"/>
                    </a:cubicBezTo>
                    <a:lnTo>
                      <a:pt x="46476" y="21841"/>
                    </a:lnTo>
                    <a:close/>
                    <a:moveTo>
                      <a:pt x="34920" y="43999"/>
                    </a:moveTo>
                    <a:lnTo>
                      <a:pt x="13397" y="43999"/>
                    </a:lnTo>
                    <a:lnTo>
                      <a:pt x="13397" y="65143"/>
                    </a:lnTo>
                    <a:lnTo>
                      <a:pt x="35873" y="65143"/>
                    </a:lnTo>
                    <a:cubicBezTo>
                      <a:pt x="45016" y="65143"/>
                      <a:pt x="50730" y="61523"/>
                      <a:pt x="50730" y="54539"/>
                    </a:cubicBezTo>
                    <a:lnTo>
                      <a:pt x="50730" y="54349"/>
                    </a:lnTo>
                    <a:cubicBezTo>
                      <a:pt x="50793" y="47873"/>
                      <a:pt x="45587" y="43999"/>
                      <a:pt x="34920" y="43999"/>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4" name="Freeform 133">
                <a:extLst>
                  <a:ext uri="{FF2B5EF4-FFF2-40B4-BE49-F238E27FC236}">
                    <a16:creationId xmlns:a16="http://schemas.microsoft.com/office/drawing/2014/main" xmlns="" id="{E557F3F2-0097-5608-0D6B-ADBD20A05750}"/>
                  </a:ext>
                </a:extLst>
              </p:cNvPr>
              <p:cNvSpPr/>
              <p:nvPr/>
            </p:nvSpPr>
            <p:spPr>
              <a:xfrm>
                <a:off x="991041" y="6615627"/>
                <a:ext cx="34095" cy="59325"/>
              </a:xfrm>
              <a:custGeom>
                <a:avLst/>
                <a:gdLst>
                  <a:gd name="connsiteX0" fmla="*/ 0 w 34095"/>
                  <a:gd name="connsiteY0" fmla="*/ 1103 h 59325"/>
                  <a:gd name="connsiteX1" fmla="*/ 13460 w 34095"/>
                  <a:gd name="connsiteY1" fmla="*/ 1103 h 59325"/>
                  <a:gd name="connsiteX2" fmla="*/ 13460 w 34095"/>
                  <a:gd name="connsiteY2" fmla="*/ 14245 h 59325"/>
                  <a:gd name="connsiteX3" fmla="*/ 34095 w 34095"/>
                  <a:gd name="connsiteY3" fmla="*/ 23 h 59325"/>
                  <a:gd name="connsiteX4" fmla="*/ 34095 w 34095"/>
                  <a:gd name="connsiteY4" fmla="*/ 14119 h 59325"/>
                  <a:gd name="connsiteX5" fmla="*/ 33333 w 34095"/>
                  <a:gd name="connsiteY5" fmla="*/ 14119 h 59325"/>
                  <a:gd name="connsiteX6" fmla="*/ 13460 w 34095"/>
                  <a:gd name="connsiteY6" fmla="*/ 37167 h 59325"/>
                  <a:gd name="connsiteX7" fmla="*/ 13460 w 34095"/>
                  <a:gd name="connsiteY7" fmla="*/ 59325 h 59325"/>
                  <a:gd name="connsiteX8" fmla="*/ 0 w 34095"/>
                  <a:gd name="connsiteY8" fmla="*/ 59325 h 59325"/>
                  <a:gd name="connsiteX9" fmla="*/ 0 w 34095"/>
                  <a:gd name="connsiteY9" fmla="*/ 1103 h 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95" h="59325">
                    <a:moveTo>
                      <a:pt x="0" y="1103"/>
                    </a:moveTo>
                    <a:lnTo>
                      <a:pt x="13460" y="1103"/>
                    </a:lnTo>
                    <a:lnTo>
                      <a:pt x="13460" y="14245"/>
                    </a:lnTo>
                    <a:cubicBezTo>
                      <a:pt x="17079" y="5547"/>
                      <a:pt x="23809" y="-421"/>
                      <a:pt x="34095" y="23"/>
                    </a:cubicBezTo>
                    <a:lnTo>
                      <a:pt x="34095" y="14119"/>
                    </a:lnTo>
                    <a:lnTo>
                      <a:pt x="33333" y="14119"/>
                    </a:lnTo>
                    <a:cubicBezTo>
                      <a:pt x="21651" y="14119"/>
                      <a:pt x="13460" y="21738"/>
                      <a:pt x="13460" y="37167"/>
                    </a:cubicBezTo>
                    <a:lnTo>
                      <a:pt x="13460" y="59325"/>
                    </a:lnTo>
                    <a:lnTo>
                      <a:pt x="0" y="59325"/>
                    </a:lnTo>
                    <a:lnTo>
                      <a:pt x="0" y="110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5" name="Freeform 134">
                <a:extLst>
                  <a:ext uri="{FF2B5EF4-FFF2-40B4-BE49-F238E27FC236}">
                    <a16:creationId xmlns:a16="http://schemas.microsoft.com/office/drawing/2014/main" xmlns="" id="{A1EE9404-4BD9-8680-1C8A-3B583B492853}"/>
                  </a:ext>
                </a:extLst>
              </p:cNvPr>
              <p:cNvSpPr/>
              <p:nvPr/>
            </p:nvSpPr>
            <p:spPr>
              <a:xfrm>
                <a:off x="1031485"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0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0" y="11683"/>
                    </a:cubicBezTo>
                    <a:cubicBezTo>
                      <a:pt x="20254" y="11683"/>
                      <a:pt x="13397" y="20064"/>
                      <a:pt x="13397" y="30222"/>
                    </a:cubicBezTo>
                    <a:lnTo>
                      <a:pt x="13397" y="30413"/>
                    </a:lnTo>
                    <a:cubicBezTo>
                      <a:pt x="13397" y="40571"/>
                      <a:pt x="20762" y="49080"/>
                      <a:pt x="31174" y="49080"/>
                    </a:cubicBezTo>
                    <a:cubicBezTo>
                      <a:pt x="41904"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6" name="Freeform 135">
                <a:extLst>
                  <a:ext uri="{FF2B5EF4-FFF2-40B4-BE49-F238E27FC236}">
                    <a16:creationId xmlns:a16="http://schemas.microsoft.com/office/drawing/2014/main" xmlns="" id="{FC84855E-D060-5D16-8F8D-2BD34D9B94F5}"/>
                  </a:ext>
                </a:extLst>
              </p:cNvPr>
              <p:cNvSpPr/>
              <p:nvPr/>
            </p:nvSpPr>
            <p:spPr>
              <a:xfrm>
                <a:off x="1103168" y="6615904"/>
                <a:ext cx="52698" cy="60190"/>
              </a:xfrm>
              <a:custGeom>
                <a:avLst/>
                <a:gdLst>
                  <a:gd name="connsiteX0" fmla="*/ 0 w 52698"/>
                  <a:gd name="connsiteY0" fmla="*/ 42286 h 60190"/>
                  <a:gd name="connsiteX1" fmla="*/ 0 w 52698"/>
                  <a:gd name="connsiteY1" fmla="*/ 42095 h 60190"/>
                  <a:gd name="connsiteX2" fmla="*/ 24127 w 52698"/>
                  <a:gd name="connsiteY2" fmla="*/ 23365 h 60190"/>
                  <a:gd name="connsiteX3" fmla="*/ 39809 w 52698"/>
                  <a:gd name="connsiteY3" fmla="*/ 25778 h 60190"/>
                  <a:gd name="connsiteX4" fmla="*/ 39809 w 52698"/>
                  <a:gd name="connsiteY4" fmla="*/ 24317 h 60190"/>
                  <a:gd name="connsiteX5" fmla="*/ 25333 w 52698"/>
                  <a:gd name="connsiteY5" fmla="*/ 11619 h 60190"/>
                  <a:gd name="connsiteX6" fmla="*/ 8698 w 52698"/>
                  <a:gd name="connsiteY6" fmla="*/ 15238 h 60190"/>
                  <a:gd name="connsiteX7" fmla="*/ 5079 w 52698"/>
                  <a:gd name="connsiteY7" fmla="*/ 4762 h 60190"/>
                  <a:gd name="connsiteX8" fmla="*/ 27111 w 52698"/>
                  <a:gd name="connsiteY8" fmla="*/ 0 h 60190"/>
                  <a:gd name="connsiteX9" fmla="*/ 46412 w 52698"/>
                  <a:gd name="connsiteY9" fmla="*/ 6476 h 60190"/>
                  <a:gd name="connsiteX10" fmla="*/ 52698 w 52698"/>
                  <a:gd name="connsiteY10" fmla="*/ 24444 h 60190"/>
                  <a:gd name="connsiteX11" fmla="*/ 52698 w 52698"/>
                  <a:gd name="connsiteY11" fmla="*/ 58984 h 60190"/>
                  <a:gd name="connsiteX12" fmla="*/ 39682 w 52698"/>
                  <a:gd name="connsiteY12" fmla="*/ 58984 h 60190"/>
                  <a:gd name="connsiteX13" fmla="*/ 39682 w 52698"/>
                  <a:gd name="connsiteY13" fmla="*/ 51682 h 60190"/>
                  <a:gd name="connsiteX14" fmla="*/ 20698 w 52698"/>
                  <a:gd name="connsiteY14" fmla="*/ 60190 h 60190"/>
                  <a:gd name="connsiteX15" fmla="*/ 0 w 52698"/>
                  <a:gd name="connsiteY15" fmla="*/ 42286 h 60190"/>
                  <a:gd name="connsiteX16" fmla="*/ 40000 w 52698"/>
                  <a:gd name="connsiteY16" fmla="*/ 38095 h 60190"/>
                  <a:gd name="connsiteX17" fmla="*/ 40000 w 52698"/>
                  <a:gd name="connsiteY17" fmla="*/ 34095 h 60190"/>
                  <a:gd name="connsiteX18" fmla="*/ 26794 w 52698"/>
                  <a:gd name="connsiteY18" fmla="*/ 31809 h 60190"/>
                  <a:gd name="connsiteX19" fmla="*/ 13143 w 52698"/>
                  <a:gd name="connsiteY19" fmla="*/ 41524 h 60190"/>
                  <a:gd name="connsiteX20" fmla="*/ 13143 w 52698"/>
                  <a:gd name="connsiteY20" fmla="*/ 41714 h 60190"/>
                  <a:gd name="connsiteX21" fmla="*/ 24508 w 52698"/>
                  <a:gd name="connsiteY21" fmla="*/ 50539 h 60190"/>
                  <a:gd name="connsiteX22" fmla="*/ 40000 w 52698"/>
                  <a:gd name="connsiteY22" fmla="*/ 38095 h 6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698" h="60190">
                    <a:moveTo>
                      <a:pt x="0" y="42286"/>
                    </a:moveTo>
                    <a:lnTo>
                      <a:pt x="0" y="42095"/>
                    </a:lnTo>
                    <a:cubicBezTo>
                      <a:pt x="0" y="29524"/>
                      <a:pt x="9905" y="23365"/>
                      <a:pt x="24127" y="23365"/>
                    </a:cubicBezTo>
                    <a:cubicBezTo>
                      <a:pt x="30603" y="23365"/>
                      <a:pt x="35238" y="24381"/>
                      <a:pt x="39809" y="25778"/>
                    </a:cubicBezTo>
                    <a:lnTo>
                      <a:pt x="39809" y="24317"/>
                    </a:lnTo>
                    <a:cubicBezTo>
                      <a:pt x="39809" y="16064"/>
                      <a:pt x="34730" y="11619"/>
                      <a:pt x="25333" y="11619"/>
                    </a:cubicBezTo>
                    <a:cubicBezTo>
                      <a:pt x="18857" y="11619"/>
                      <a:pt x="13968" y="13080"/>
                      <a:pt x="8698" y="15238"/>
                    </a:cubicBezTo>
                    <a:lnTo>
                      <a:pt x="5079" y="4762"/>
                    </a:lnTo>
                    <a:cubicBezTo>
                      <a:pt x="11556" y="1905"/>
                      <a:pt x="17841" y="0"/>
                      <a:pt x="27111" y="0"/>
                    </a:cubicBezTo>
                    <a:cubicBezTo>
                      <a:pt x="35809" y="0"/>
                      <a:pt x="42349" y="2286"/>
                      <a:pt x="46412" y="6476"/>
                    </a:cubicBezTo>
                    <a:cubicBezTo>
                      <a:pt x="50730" y="10667"/>
                      <a:pt x="52698" y="16825"/>
                      <a:pt x="52698" y="24444"/>
                    </a:cubicBezTo>
                    <a:lnTo>
                      <a:pt x="52698" y="58984"/>
                    </a:lnTo>
                    <a:lnTo>
                      <a:pt x="39682" y="58984"/>
                    </a:lnTo>
                    <a:lnTo>
                      <a:pt x="39682" y="51682"/>
                    </a:lnTo>
                    <a:cubicBezTo>
                      <a:pt x="35682" y="56444"/>
                      <a:pt x="29651" y="60190"/>
                      <a:pt x="20698" y="60190"/>
                    </a:cubicBezTo>
                    <a:cubicBezTo>
                      <a:pt x="9778" y="60254"/>
                      <a:pt x="0" y="53968"/>
                      <a:pt x="0" y="42286"/>
                    </a:cubicBezTo>
                    <a:close/>
                    <a:moveTo>
                      <a:pt x="40000" y="38095"/>
                    </a:moveTo>
                    <a:lnTo>
                      <a:pt x="40000" y="34095"/>
                    </a:lnTo>
                    <a:cubicBezTo>
                      <a:pt x="36571" y="32762"/>
                      <a:pt x="32063" y="31809"/>
                      <a:pt x="26794" y="31809"/>
                    </a:cubicBezTo>
                    <a:cubicBezTo>
                      <a:pt x="18222" y="31809"/>
                      <a:pt x="13143" y="35428"/>
                      <a:pt x="13143" y="41524"/>
                    </a:cubicBezTo>
                    <a:lnTo>
                      <a:pt x="13143" y="41714"/>
                    </a:lnTo>
                    <a:cubicBezTo>
                      <a:pt x="13143" y="47365"/>
                      <a:pt x="18095" y="50539"/>
                      <a:pt x="24508" y="50539"/>
                    </a:cubicBezTo>
                    <a:cubicBezTo>
                      <a:pt x="33270" y="50539"/>
                      <a:pt x="40000" y="45460"/>
                      <a:pt x="40000" y="38095"/>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7" name="Freeform 136">
                <a:extLst>
                  <a:ext uri="{FF2B5EF4-FFF2-40B4-BE49-F238E27FC236}">
                    <a16:creationId xmlns:a16="http://schemas.microsoft.com/office/drawing/2014/main" xmlns="" id="{031F79CD-4C5E-D24F-635E-7A7B48781101}"/>
                  </a:ext>
                </a:extLst>
              </p:cNvPr>
              <p:cNvSpPr/>
              <p:nvPr/>
            </p:nvSpPr>
            <p:spPr>
              <a:xfrm>
                <a:off x="1168882" y="6594444"/>
                <a:ext cx="60253" cy="81713"/>
              </a:xfrm>
              <a:custGeom>
                <a:avLst/>
                <a:gdLst>
                  <a:gd name="connsiteX0" fmla="*/ 0 w 60253"/>
                  <a:gd name="connsiteY0" fmla="*/ 51492 h 81713"/>
                  <a:gd name="connsiteX1" fmla="*/ 0 w 60253"/>
                  <a:gd name="connsiteY1" fmla="*/ 51301 h 81713"/>
                  <a:gd name="connsiteX2" fmla="*/ 27047 w 60253"/>
                  <a:gd name="connsiteY2" fmla="*/ 21080 h 81713"/>
                  <a:gd name="connsiteX3" fmla="*/ 46920 w 60253"/>
                  <a:gd name="connsiteY3" fmla="*/ 31302 h 81713"/>
                  <a:gd name="connsiteX4" fmla="*/ 46920 w 60253"/>
                  <a:gd name="connsiteY4" fmla="*/ 0 h 81713"/>
                  <a:gd name="connsiteX5" fmla="*/ 60254 w 60253"/>
                  <a:gd name="connsiteY5" fmla="*/ 0 h 81713"/>
                  <a:gd name="connsiteX6" fmla="*/ 60254 w 60253"/>
                  <a:gd name="connsiteY6" fmla="*/ 80508 h 81713"/>
                  <a:gd name="connsiteX7" fmla="*/ 46920 w 60253"/>
                  <a:gd name="connsiteY7" fmla="*/ 80508 h 81713"/>
                  <a:gd name="connsiteX8" fmla="*/ 46920 w 60253"/>
                  <a:gd name="connsiteY8" fmla="*/ 70793 h 81713"/>
                  <a:gd name="connsiteX9" fmla="*/ 27047 w 60253"/>
                  <a:gd name="connsiteY9" fmla="*/ 81714 h 81713"/>
                  <a:gd name="connsiteX10" fmla="*/ 0 w 60253"/>
                  <a:gd name="connsiteY10" fmla="*/ 51492 h 81713"/>
                  <a:gd name="connsiteX11" fmla="*/ 47111 w 60253"/>
                  <a:gd name="connsiteY11" fmla="*/ 51492 h 81713"/>
                  <a:gd name="connsiteX12" fmla="*/ 47111 w 60253"/>
                  <a:gd name="connsiteY12" fmla="*/ 51301 h 81713"/>
                  <a:gd name="connsiteX13" fmla="*/ 30222 w 60253"/>
                  <a:gd name="connsiteY13" fmla="*/ 32635 h 81713"/>
                  <a:gd name="connsiteX14" fmla="*/ 13460 w 60253"/>
                  <a:gd name="connsiteY14" fmla="*/ 51301 h 81713"/>
                  <a:gd name="connsiteX15" fmla="*/ 13460 w 60253"/>
                  <a:gd name="connsiteY15" fmla="*/ 51492 h 81713"/>
                  <a:gd name="connsiteX16" fmla="*/ 30222 w 60253"/>
                  <a:gd name="connsiteY16" fmla="*/ 70159 h 81713"/>
                  <a:gd name="connsiteX17" fmla="*/ 47111 w 60253"/>
                  <a:gd name="connsiteY17" fmla="*/ 51492 h 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253" h="81713">
                    <a:moveTo>
                      <a:pt x="0" y="51492"/>
                    </a:moveTo>
                    <a:lnTo>
                      <a:pt x="0" y="51301"/>
                    </a:lnTo>
                    <a:cubicBezTo>
                      <a:pt x="0" y="32000"/>
                      <a:pt x="13143" y="21080"/>
                      <a:pt x="27047" y="21080"/>
                    </a:cubicBezTo>
                    <a:cubicBezTo>
                      <a:pt x="36635" y="21080"/>
                      <a:pt x="42730" y="25842"/>
                      <a:pt x="46920" y="31302"/>
                    </a:cubicBezTo>
                    <a:lnTo>
                      <a:pt x="46920" y="0"/>
                    </a:lnTo>
                    <a:lnTo>
                      <a:pt x="60254" y="0"/>
                    </a:lnTo>
                    <a:lnTo>
                      <a:pt x="60254" y="80508"/>
                    </a:lnTo>
                    <a:lnTo>
                      <a:pt x="46920" y="80508"/>
                    </a:lnTo>
                    <a:lnTo>
                      <a:pt x="46920" y="70793"/>
                    </a:lnTo>
                    <a:cubicBezTo>
                      <a:pt x="42603" y="76825"/>
                      <a:pt x="36571" y="81714"/>
                      <a:pt x="27047" y="81714"/>
                    </a:cubicBezTo>
                    <a:cubicBezTo>
                      <a:pt x="13333" y="81714"/>
                      <a:pt x="0" y="70793"/>
                      <a:pt x="0" y="51492"/>
                    </a:cubicBezTo>
                    <a:close/>
                    <a:moveTo>
                      <a:pt x="47111" y="51492"/>
                    </a:moveTo>
                    <a:lnTo>
                      <a:pt x="47111" y="51301"/>
                    </a:lnTo>
                    <a:cubicBezTo>
                      <a:pt x="47111" y="40064"/>
                      <a:pt x="39174" y="32635"/>
                      <a:pt x="30222" y="32635"/>
                    </a:cubicBezTo>
                    <a:cubicBezTo>
                      <a:pt x="21079" y="32635"/>
                      <a:pt x="13460" y="39809"/>
                      <a:pt x="13460" y="51301"/>
                    </a:cubicBezTo>
                    <a:lnTo>
                      <a:pt x="13460" y="51492"/>
                    </a:lnTo>
                    <a:cubicBezTo>
                      <a:pt x="13460" y="62730"/>
                      <a:pt x="21206" y="70159"/>
                      <a:pt x="30222" y="70159"/>
                    </a:cubicBezTo>
                    <a:cubicBezTo>
                      <a:pt x="39174" y="70159"/>
                      <a:pt x="47111" y="62666"/>
                      <a:pt x="47111" y="51492"/>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8" name="Freeform 137">
                <a:extLst>
                  <a:ext uri="{FF2B5EF4-FFF2-40B4-BE49-F238E27FC236}">
                    <a16:creationId xmlns:a16="http://schemas.microsoft.com/office/drawing/2014/main" xmlns="" id="{DAD1797E-9105-FA8E-4A81-FDC253F04EAD}"/>
                  </a:ext>
                </a:extLst>
              </p:cNvPr>
              <p:cNvSpPr/>
              <p:nvPr/>
            </p:nvSpPr>
            <p:spPr>
              <a:xfrm>
                <a:off x="1242659" y="6615587"/>
                <a:ext cx="53904" cy="60762"/>
              </a:xfrm>
              <a:custGeom>
                <a:avLst/>
                <a:gdLst>
                  <a:gd name="connsiteX0" fmla="*/ 0 w 53904"/>
                  <a:gd name="connsiteY0" fmla="*/ 30603 h 60762"/>
                  <a:gd name="connsiteX1" fmla="*/ 0 w 53904"/>
                  <a:gd name="connsiteY1" fmla="*/ 30413 h 60762"/>
                  <a:gd name="connsiteX2" fmla="*/ 30349 w 53904"/>
                  <a:gd name="connsiteY2" fmla="*/ 0 h 60762"/>
                  <a:gd name="connsiteX3" fmla="*/ 53587 w 53904"/>
                  <a:gd name="connsiteY3" fmla="*/ 10032 h 60762"/>
                  <a:gd name="connsiteX4" fmla="*/ 45206 w 53904"/>
                  <a:gd name="connsiteY4" fmla="*/ 18985 h 60762"/>
                  <a:gd name="connsiteX5" fmla="*/ 30222 w 53904"/>
                  <a:gd name="connsiteY5" fmla="*/ 11683 h 60762"/>
                  <a:gd name="connsiteX6" fmla="*/ 13333 w 53904"/>
                  <a:gd name="connsiteY6" fmla="*/ 30222 h 60762"/>
                  <a:gd name="connsiteX7" fmla="*/ 13333 w 53904"/>
                  <a:gd name="connsiteY7" fmla="*/ 30413 h 60762"/>
                  <a:gd name="connsiteX8" fmla="*/ 30730 w 53904"/>
                  <a:gd name="connsiteY8" fmla="*/ 49080 h 60762"/>
                  <a:gd name="connsiteX9" fmla="*/ 45841 w 53904"/>
                  <a:gd name="connsiteY9" fmla="*/ 41905 h 60762"/>
                  <a:gd name="connsiteX10" fmla="*/ 53905 w 53904"/>
                  <a:gd name="connsiteY10" fmla="*/ 49842 h 60762"/>
                  <a:gd name="connsiteX11" fmla="*/ 30095 w 53904"/>
                  <a:gd name="connsiteY11" fmla="*/ 60762 h 60762"/>
                  <a:gd name="connsiteX12" fmla="*/ 0 w 53904"/>
                  <a:gd name="connsiteY12"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04" h="60762">
                    <a:moveTo>
                      <a:pt x="0" y="30603"/>
                    </a:moveTo>
                    <a:lnTo>
                      <a:pt x="0" y="30413"/>
                    </a:lnTo>
                    <a:cubicBezTo>
                      <a:pt x="0" y="13842"/>
                      <a:pt x="12762" y="0"/>
                      <a:pt x="30349" y="0"/>
                    </a:cubicBezTo>
                    <a:cubicBezTo>
                      <a:pt x="41270" y="0"/>
                      <a:pt x="48127" y="4064"/>
                      <a:pt x="53587" y="10032"/>
                    </a:cubicBezTo>
                    <a:lnTo>
                      <a:pt x="45206" y="18985"/>
                    </a:lnTo>
                    <a:cubicBezTo>
                      <a:pt x="41143" y="14794"/>
                      <a:pt x="36825" y="11683"/>
                      <a:pt x="30222" y="11683"/>
                    </a:cubicBezTo>
                    <a:cubicBezTo>
                      <a:pt x="20508" y="11683"/>
                      <a:pt x="13333" y="20064"/>
                      <a:pt x="13333" y="30222"/>
                    </a:cubicBezTo>
                    <a:lnTo>
                      <a:pt x="13333" y="30413"/>
                    </a:lnTo>
                    <a:cubicBezTo>
                      <a:pt x="13333" y="40762"/>
                      <a:pt x="20508" y="49080"/>
                      <a:pt x="30730" y="49080"/>
                    </a:cubicBezTo>
                    <a:cubicBezTo>
                      <a:pt x="37016" y="49080"/>
                      <a:pt x="41524" y="46222"/>
                      <a:pt x="45841" y="41905"/>
                    </a:cubicBezTo>
                    <a:lnTo>
                      <a:pt x="53905" y="49842"/>
                    </a:lnTo>
                    <a:cubicBezTo>
                      <a:pt x="48190" y="56254"/>
                      <a:pt x="41460" y="60762"/>
                      <a:pt x="30095" y="60762"/>
                    </a:cubicBezTo>
                    <a:cubicBezTo>
                      <a:pt x="12762" y="60698"/>
                      <a:pt x="0" y="47111"/>
                      <a:pt x="0"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9" name="Freeform 138">
                <a:extLst>
                  <a:ext uri="{FF2B5EF4-FFF2-40B4-BE49-F238E27FC236}">
                    <a16:creationId xmlns:a16="http://schemas.microsoft.com/office/drawing/2014/main" xmlns="" id="{6CDD0DC3-97C4-C10E-1058-099303CC93F6}"/>
                  </a:ext>
                </a:extLst>
              </p:cNvPr>
              <p:cNvSpPr/>
              <p:nvPr/>
            </p:nvSpPr>
            <p:spPr>
              <a:xfrm>
                <a:off x="1303928" y="6615587"/>
                <a:ext cx="62094" cy="60762"/>
              </a:xfrm>
              <a:custGeom>
                <a:avLst/>
                <a:gdLst>
                  <a:gd name="connsiteX0" fmla="*/ 0 w 62094"/>
                  <a:gd name="connsiteY0" fmla="*/ 30603 h 60762"/>
                  <a:gd name="connsiteX1" fmla="*/ 0 w 62094"/>
                  <a:gd name="connsiteY1" fmla="*/ 30413 h 60762"/>
                  <a:gd name="connsiteX2" fmla="*/ 31111 w 62094"/>
                  <a:gd name="connsiteY2" fmla="*/ 0 h 60762"/>
                  <a:gd name="connsiteX3" fmla="*/ 62095 w 62094"/>
                  <a:gd name="connsiteY3" fmla="*/ 30222 h 60762"/>
                  <a:gd name="connsiteX4" fmla="*/ 62095 w 62094"/>
                  <a:gd name="connsiteY4" fmla="*/ 30413 h 60762"/>
                  <a:gd name="connsiteX5" fmla="*/ 30857 w 62094"/>
                  <a:gd name="connsiteY5" fmla="*/ 60762 h 60762"/>
                  <a:gd name="connsiteX6" fmla="*/ 0 w 62094"/>
                  <a:gd name="connsiteY6" fmla="*/ 30603 h 60762"/>
                  <a:gd name="connsiteX7" fmla="*/ 48762 w 62094"/>
                  <a:gd name="connsiteY7" fmla="*/ 30603 h 60762"/>
                  <a:gd name="connsiteX8" fmla="*/ 48762 w 62094"/>
                  <a:gd name="connsiteY8" fmla="*/ 30413 h 60762"/>
                  <a:gd name="connsiteX9" fmla="*/ 30921 w 62094"/>
                  <a:gd name="connsiteY9" fmla="*/ 11683 h 60762"/>
                  <a:gd name="connsiteX10" fmla="*/ 13397 w 62094"/>
                  <a:gd name="connsiteY10" fmla="*/ 30222 h 60762"/>
                  <a:gd name="connsiteX11" fmla="*/ 13397 w 62094"/>
                  <a:gd name="connsiteY11" fmla="*/ 30413 h 60762"/>
                  <a:gd name="connsiteX12" fmla="*/ 31174 w 62094"/>
                  <a:gd name="connsiteY12" fmla="*/ 49080 h 60762"/>
                  <a:gd name="connsiteX13" fmla="*/ 48762 w 62094"/>
                  <a:gd name="connsiteY13" fmla="*/ 30603 h 6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94" h="60762">
                    <a:moveTo>
                      <a:pt x="0" y="30603"/>
                    </a:moveTo>
                    <a:lnTo>
                      <a:pt x="0" y="30413"/>
                    </a:lnTo>
                    <a:cubicBezTo>
                      <a:pt x="0" y="13778"/>
                      <a:pt x="13206" y="0"/>
                      <a:pt x="31111" y="0"/>
                    </a:cubicBezTo>
                    <a:cubicBezTo>
                      <a:pt x="48952" y="0"/>
                      <a:pt x="62095" y="13587"/>
                      <a:pt x="62095" y="30222"/>
                    </a:cubicBezTo>
                    <a:lnTo>
                      <a:pt x="62095" y="30413"/>
                    </a:lnTo>
                    <a:cubicBezTo>
                      <a:pt x="62095" y="46984"/>
                      <a:pt x="48889" y="60762"/>
                      <a:pt x="30857" y="60762"/>
                    </a:cubicBezTo>
                    <a:cubicBezTo>
                      <a:pt x="13143" y="60698"/>
                      <a:pt x="0" y="47111"/>
                      <a:pt x="0" y="30603"/>
                    </a:cubicBezTo>
                    <a:close/>
                    <a:moveTo>
                      <a:pt x="48762" y="30603"/>
                    </a:moveTo>
                    <a:lnTo>
                      <a:pt x="48762" y="30413"/>
                    </a:lnTo>
                    <a:cubicBezTo>
                      <a:pt x="48762" y="20127"/>
                      <a:pt x="41397" y="11683"/>
                      <a:pt x="30921" y="11683"/>
                    </a:cubicBezTo>
                    <a:cubicBezTo>
                      <a:pt x="20254" y="11683"/>
                      <a:pt x="13397" y="20064"/>
                      <a:pt x="13397" y="30222"/>
                    </a:cubicBezTo>
                    <a:lnTo>
                      <a:pt x="13397" y="30413"/>
                    </a:lnTo>
                    <a:cubicBezTo>
                      <a:pt x="13397" y="40571"/>
                      <a:pt x="20762" y="49080"/>
                      <a:pt x="31174" y="49080"/>
                    </a:cubicBezTo>
                    <a:cubicBezTo>
                      <a:pt x="41905" y="49016"/>
                      <a:pt x="48762" y="40635"/>
                      <a:pt x="48762" y="30603"/>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40" name="Freeform 139">
                <a:extLst>
                  <a:ext uri="{FF2B5EF4-FFF2-40B4-BE49-F238E27FC236}">
                    <a16:creationId xmlns:a16="http://schemas.microsoft.com/office/drawing/2014/main" xmlns="" id="{CEBC9053-842B-8221-2B9E-1E02856F9974}"/>
                  </a:ext>
                </a:extLst>
              </p:cNvPr>
              <p:cNvSpPr/>
              <p:nvPr/>
            </p:nvSpPr>
            <p:spPr>
              <a:xfrm>
                <a:off x="1379484" y="6615524"/>
                <a:ext cx="88634" cy="59554"/>
              </a:xfrm>
              <a:custGeom>
                <a:avLst/>
                <a:gdLst>
                  <a:gd name="connsiteX0" fmla="*/ 0 w 88634"/>
                  <a:gd name="connsiteY0" fmla="*/ 1206 h 59554"/>
                  <a:gd name="connsiteX1" fmla="*/ 13460 w 88634"/>
                  <a:gd name="connsiteY1" fmla="*/ 1206 h 59554"/>
                  <a:gd name="connsiteX2" fmla="*/ 13460 w 88634"/>
                  <a:gd name="connsiteY2" fmla="*/ 10031 h 59554"/>
                  <a:gd name="connsiteX3" fmla="*/ 31238 w 88634"/>
                  <a:gd name="connsiteY3" fmla="*/ 0 h 59554"/>
                  <a:gd name="connsiteX4" fmla="*/ 48635 w 88634"/>
                  <a:gd name="connsiteY4" fmla="*/ 10222 h 59554"/>
                  <a:gd name="connsiteX5" fmla="*/ 68254 w 88634"/>
                  <a:gd name="connsiteY5" fmla="*/ 0 h 59554"/>
                  <a:gd name="connsiteX6" fmla="*/ 88634 w 88634"/>
                  <a:gd name="connsiteY6" fmla="*/ 22285 h 59554"/>
                  <a:gd name="connsiteX7" fmla="*/ 88634 w 88634"/>
                  <a:gd name="connsiteY7" fmla="*/ 59428 h 59554"/>
                  <a:gd name="connsiteX8" fmla="*/ 75301 w 88634"/>
                  <a:gd name="connsiteY8" fmla="*/ 59428 h 59554"/>
                  <a:gd name="connsiteX9" fmla="*/ 75301 w 88634"/>
                  <a:gd name="connsiteY9" fmla="*/ 26348 h 59554"/>
                  <a:gd name="connsiteX10" fmla="*/ 63492 w 88634"/>
                  <a:gd name="connsiteY10" fmla="*/ 12126 h 59554"/>
                  <a:gd name="connsiteX11" fmla="*/ 51047 w 88634"/>
                  <a:gd name="connsiteY11" fmla="*/ 26603 h 59554"/>
                  <a:gd name="connsiteX12" fmla="*/ 51047 w 88634"/>
                  <a:gd name="connsiteY12" fmla="*/ 59492 h 59554"/>
                  <a:gd name="connsiteX13" fmla="*/ 37714 w 88634"/>
                  <a:gd name="connsiteY13" fmla="*/ 59492 h 59554"/>
                  <a:gd name="connsiteX14" fmla="*/ 37714 w 88634"/>
                  <a:gd name="connsiteY14" fmla="*/ 26285 h 59554"/>
                  <a:gd name="connsiteX15" fmla="*/ 25905 w 88634"/>
                  <a:gd name="connsiteY15" fmla="*/ 12190 h 59554"/>
                  <a:gd name="connsiteX16" fmla="*/ 13460 w 88634"/>
                  <a:gd name="connsiteY16" fmla="*/ 26666 h 59554"/>
                  <a:gd name="connsiteX17" fmla="*/ 13460 w 88634"/>
                  <a:gd name="connsiteY17" fmla="*/ 59555 h 59554"/>
                  <a:gd name="connsiteX18" fmla="*/ 0 w 88634"/>
                  <a:gd name="connsiteY18" fmla="*/ 59555 h 59554"/>
                  <a:gd name="connsiteX19" fmla="*/ 0 w 88634"/>
                  <a:gd name="connsiteY19" fmla="*/ 1206 h 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8634" h="59554">
                    <a:moveTo>
                      <a:pt x="0" y="1206"/>
                    </a:moveTo>
                    <a:lnTo>
                      <a:pt x="13460" y="1206"/>
                    </a:lnTo>
                    <a:lnTo>
                      <a:pt x="13460" y="10031"/>
                    </a:lnTo>
                    <a:cubicBezTo>
                      <a:pt x="17206" y="4825"/>
                      <a:pt x="22286" y="0"/>
                      <a:pt x="31238" y="0"/>
                    </a:cubicBezTo>
                    <a:cubicBezTo>
                      <a:pt x="39619" y="0"/>
                      <a:pt x="45587" y="4063"/>
                      <a:pt x="48635" y="10222"/>
                    </a:cubicBezTo>
                    <a:cubicBezTo>
                      <a:pt x="53270" y="4063"/>
                      <a:pt x="59428" y="0"/>
                      <a:pt x="68254" y="0"/>
                    </a:cubicBezTo>
                    <a:cubicBezTo>
                      <a:pt x="80952" y="0"/>
                      <a:pt x="88634" y="8063"/>
                      <a:pt x="88634" y="22285"/>
                    </a:cubicBezTo>
                    <a:lnTo>
                      <a:pt x="88634" y="59428"/>
                    </a:lnTo>
                    <a:lnTo>
                      <a:pt x="75301" y="59428"/>
                    </a:lnTo>
                    <a:lnTo>
                      <a:pt x="75301" y="26348"/>
                    </a:lnTo>
                    <a:cubicBezTo>
                      <a:pt x="75301" y="17079"/>
                      <a:pt x="70984" y="12126"/>
                      <a:pt x="63492" y="12126"/>
                    </a:cubicBezTo>
                    <a:cubicBezTo>
                      <a:pt x="56190" y="12126"/>
                      <a:pt x="51047" y="17206"/>
                      <a:pt x="51047" y="26603"/>
                    </a:cubicBezTo>
                    <a:lnTo>
                      <a:pt x="51047" y="59492"/>
                    </a:lnTo>
                    <a:lnTo>
                      <a:pt x="37714" y="59492"/>
                    </a:lnTo>
                    <a:lnTo>
                      <a:pt x="37714" y="26285"/>
                    </a:lnTo>
                    <a:cubicBezTo>
                      <a:pt x="37714" y="17270"/>
                      <a:pt x="33333" y="12190"/>
                      <a:pt x="25905" y="12190"/>
                    </a:cubicBezTo>
                    <a:cubicBezTo>
                      <a:pt x="18540" y="12190"/>
                      <a:pt x="13460" y="17714"/>
                      <a:pt x="13460" y="26666"/>
                    </a:cubicBezTo>
                    <a:lnTo>
                      <a:pt x="13460" y="59555"/>
                    </a:lnTo>
                    <a:lnTo>
                      <a:pt x="0" y="59555"/>
                    </a:lnTo>
                    <a:lnTo>
                      <a:pt x="0" y="1206"/>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nvGrpSpPr>
            <p:cNvPr id="57" name="Graphic 8">
              <a:extLst>
                <a:ext uri="{FF2B5EF4-FFF2-40B4-BE49-F238E27FC236}">
                  <a16:creationId xmlns:a16="http://schemas.microsoft.com/office/drawing/2014/main" xmlns="" id="{C3D6A2E6-7175-657A-FFEE-732370A03645}"/>
                </a:ext>
              </a:extLst>
            </p:cNvPr>
            <p:cNvGrpSpPr/>
            <p:nvPr/>
          </p:nvGrpSpPr>
          <p:grpSpPr>
            <a:xfrm>
              <a:off x="265625" y="6323271"/>
              <a:ext cx="1249223" cy="190348"/>
              <a:chOff x="265625" y="6323271"/>
              <a:chExt cx="1249223" cy="190348"/>
            </a:xfrm>
            <a:solidFill>
              <a:srgbClr val="000000"/>
            </a:solidFill>
          </p:grpSpPr>
          <p:sp>
            <p:nvSpPr>
              <p:cNvPr id="58" name="Freeform 57">
                <a:extLst>
                  <a:ext uri="{FF2B5EF4-FFF2-40B4-BE49-F238E27FC236}">
                    <a16:creationId xmlns:a16="http://schemas.microsoft.com/office/drawing/2014/main" xmlns="" id="{6EE5B3D8-4F75-F4A5-6852-90C7E67B399F}"/>
                  </a:ext>
                </a:extLst>
              </p:cNvPr>
              <p:cNvSpPr/>
              <p:nvPr/>
            </p:nvSpPr>
            <p:spPr>
              <a:xfrm>
                <a:off x="745773" y="6327144"/>
                <a:ext cx="264126" cy="184633"/>
              </a:xfrm>
              <a:custGeom>
                <a:avLst/>
                <a:gdLst>
                  <a:gd name="connsiteX0" fmla="*/ 250919 w 264126"/>
                  <a:gd name="connsiteY0" fmla="*/ 0 h 184633"/>
                  <a:gd name="connsiteX1" fmla="*/ 238031 w 264126"/>
                  <a:gd name="connsiteY1" fmla="*/ 10476 h 184633"/>
                  <a:gd name="connsiteX2" fmla="*/ 191999 w 264126"/>
                  <a:gd name="connsiteY2" fmla="*/ 142412 h 184633"/>
                  <a:gd name="connsiteX3" fmla="*/ 146729 w 264126"/>
                  <a:gd name="connsiteY3" fmla="*/ 10857 h 184633"/>
                  <a:gd name="connsiteX4" fmla="*/ 132761 w 264126"/>
                  <a:gd name="connsiteY4" fmla="*/ 64 h 184633"/>
                  <a:gd name="connsiteX5" fmla="*/ 131364 w 264126"/>
                  <a:gd name="connsiteY5" fmla="*/ 64 h 184633"/>
                  <a:gd name="connsiteX6" fmla="*/ 118158 w 264126"/>
                  <a:gd name="connsiteY6" fmla="*/ 10857 h 184633"/>
                  <a:gd name="connsiteX7" fmla="*/ 72508 w 264126"/>
                  <a:gd name="connsiteY7" fmla="*/ 142412 h 184633"/>
                  <a:gd name="connsiteX8" fmla="*/ 27174 w 264126"/>
                  <a:gd name="connsiteY8" fmla="*/ 11175 h 184633"/>
                  <a:gd name="connsiteX9" fmla="*/ 13587 w 264126"/>
                  <a:gd name="connsiteY9" fmla="*/ 0 h 184633"/>
                  <a:gd name="connsiteX10" fmla="*/ 0 w 264126"/>
                  <a:gd name="connsiteY10" fmla="*/ 12889 h 184633"/>
                  <a:gd name="connsiteX11" fmla="*/ 1714 w 264126"/>
                  <a:gd name="connsiteY11" fmla="*/ 20190 h 184633"/>
                  <a:gd name="connsiteX12" fmla="*/ 56444 w 264126"/>
                  <a:gd name="connsiteY12" fmla="*/ 172507 h 184633"/>
                  <a:gd name="connsiteX13" fmla="*/ 71428 w 264126"/>
                  <a:gd name="connsiteY13" fmla="*/ 184634 h 184633"/>
                  <a:gd name="connsiteX14" fmla="*/ 72127 w 264126"/>
                  <a:gd name="connsiteY14" fmla="*/ 184634 h 184633"/>
                  <a:gd name="connsiteX15" fmla="*/ 86730 w 264126"/>
                  <a:gd name="connsiteY15" fmla="*/ 172507 h 184633"/>
                  <a:gd name="connsiteX16" fmla="*/ 132063 w 264126"/>
                  <a:gd name="connsiteY16" fmla="*/ 43111 h 184633"/>
                  <a:gd name="connsiteX17" fmla="*/ 176952 w 264126"/>
                  <a:gd name="connsiteY17" fmla="*/ 172507 h 184633"/>
                  <a:gd name="connsiteX18" fmla="*/ 191618 w 264126"/>
                  <a:gd name="connsiteY18" fmla="*/ 184634 h 184633"/>
                  <a:gd name="connsiteX19" fmla="*/ 192697 w 264126"/>
                  <a:gd name="connsiteY19" fmla="*/ 184634 h 184633"/>
                  <a:gd name="connsiteX20" fmla="*/ 207364 w 264126"/>
                  <a:gd name="connsiteY20" fmla="*/ 172507 h 184633"/>
                  <a:gd name="connsiteX21" fmla="*/ 262411 w 264126"/>
                  <a:gd name="connsiteY21" fmla="*/ 19873 h 184633"/>
                  <a:gd name="connsiteX22" fmla="*/ 264126 w 264126"/>
                  <a:gd name="connsiteY22" fmla="*/ 12508 h 184633"/>
                  <a:gd name="connsiteX23" fmla="*/ 250919 w 264126"/>
                  <a:gd name="connsiteY23" fmla="*/ 0 h 18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126" h="184633">
                    <a:moveTo>
                      <a:pt x="250919" y="0"/>
                    </a:moveTo>
                    <a:cubicBezTo>
                      <a:pt x="243618" y="0"/>
                      <a:pt x="239808" y="4889"/>
                      <a:pt x="238031" y="10476"/>
                    </a:cubicBezTo>
                    <a:lnTo>
                      <a:pt x="191999" y="142412"/>
                    </a:lnTo>
                    <a:lnTo>
                      <a:pt x="146729" y="10857"/>
                    </a:lnTo>
                    <a:cubicBezTo>
                      <a:pt x="144634" y="4635"/>
                      <a:pt x="140126" y="64"/>
                      <a:pt x="132761" y="64"/>
                    </a:cubicBezTo>
                    <a:lnTo>
                      <a:pt x="131364" y="64"/>
                    </a:lnTo>
                    <a:cubicBezTo>
                      <a:pt x="124444" y="64"/>
                      <a:pt x="120253" y="4635"/>
                      <a:pt x="118158" y="10857"/>
                    </a:cubicBezTo>
                    <a:lnTo>
                      <a:pt x="72508" y="142412"/>
                    </a:lnTo>
                    <a:lnTo>
                      <a:pt x="27174" y="11175"/>
                    </a:lnTo>
                    <a:cubicBezTo>
                      <a:pt x="25079" y="4571"/>
                      <a:pt x="20571" y="0"/>
                      <a:pt x="13587" y="0"/>
                    </a:cubicBezTo>
                    <a:cubicBezTo>
                      <a:pt x="5587" y="0"/>
                      <a:pt x="0" y="6286"/>
                      <a:pt x="0" y="12889"/>
                    </a:cubicBezTo>
                    <a:cubicBezTo>
                      <a:pt x="0" y="15301"/>
                      <a:pt x="1016" y="18095"/>
                      <a:pt x="1714" y="20190"/>
                    </a:cubicBezTo>
                    <a:lnTo>
                      <a:pt x="56444" y="172507"/>
                    </a:lnTo>
                    <a:cubicBezTo>
                      <a:pt x="59238" y="180507"/>
                      <a:pt x="64762" y="184634"/>
                      <a:pt x="71428" y="184634"/>
                    </a:cubicBezTo>
                    <a:lnTo>
                      <a:pt x="72127" y="184634"/>
                    </a:lnTo>
                    <a:cubicBezTo>
                      <a:pt x="79111" y="184634"/>
                      <a:pt x="84317" y="180444"/>
                      <a:pt x="86730" y="172507"/>
                    </a:cubicBezTo>
                    <a:lnTo>
                      <a:pt x="132063" y="43111"/>
                    </a:lnTo>
                    <a:lnTo>
                      <a:pt x="176952" y="172507"/>
                    </a:lnTo>
                    <a:cubicBezTo>
                      <a:pt x="179428" y="180507"/>
                      <a:pt x="184634" y="184634"/>
                      <a:pt x="191618" y="184634"/>
                    </a:cubicBezTo>
                    <a:lnTo>
                      <a:pt x="192697" y="184634"/>
                    </a:lnTo>
                    <a:cubicBezTo>
                      <a:pt x="198920" y="184634"/>
                      <a:pt x="204507" y="180444"/>
                      <a:pt x="207364" y="172507"/>
                    </a:cubicBezTo>
                    <a:lnTo>
                      <a:pt x="262411" y="19873"/>
                    </a:lnTo>
                    <a:cubicBezTo>
                      <a:pt x="263110" y="17778"/>
                      <a:pt x="264126" y="14984"/>
                      <a:pt x="264126" y="12508"/>
                    </a:cubicBezTo>
                    <a:cubicBezTo>
                      <a:pt x="264189" y="5905"/>
                      <a:pt x="258602" y="0"/>
                      <a:pt x="250919"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59" name="Freeform 58">
                <a:extLst>
                  <a:ext uri="{FF2B5EF4-FFF2-40B4-BE49-F238E27FC236}">
                    <a16:creationId xmlns:a16="http://schemas.microsoft.com/office/drawing/2014/main" xmlns="" id="{8D359421-6F5E-68EB-A130-9078431086FE}"/>
                  </a:ext>
                </a:extLst>
              </p:cNvPr>
              <p:cNvSpPr/>
              <p:nvPr/>
            </p:nvSpPr>
            <p:spPr>
              <a:xfrm>
                <a:off x="1200945" y="6326827"/>
                <a:ext cx="102285" cy="184697"/>
              </a:xfrm>
              <a:custGeom>
                <a:avLst/>
                <a:gdLst>
                  <a:gd name="connsiteX0" fmla="*/ 89015 w 102285"/>
                  <a:gd name="connsiteY0" fmla="*/ 317 h 184697"/>
                  <a:gd name="connsiteX1" fmla="*/ 26857 w 102285"/>
                  <a:gd name="connsiteY1" fmla="*/ 44507 h 184697"/>
                  <a:gd name="connsiteX2" fmla="*/ 26857 w 102285"/>
                  <a:gd name="connsiteY2" fmla="*/ 13587 h 184697"/>
                  <a:gd name="connsiteX3" fmla="*/ 13206 w 102285"/>
                  <a:gd name="connsiteY3" fmla="*/ 0 h 184697"/>
                  <a:gd name="connsiteX4" fmla="*/ 0 w 102285"/>
                  <a:gd name="connsiteY4" fmla="*/ 13587 h 184697"/>
                  <a:gd name="connsiteX5" fmla="*/ 0 w 102285"/>
                  <a:gd name="connsiteY5" fmla="*/ 171110 h 184697"/>
                  <a:gd name="connsiteX6" fmla="*/ 13587 w 102285"/>
                  <a:gd name="connsiteY6" fmla="*/ 184698 h 184697"/>
                  <a:gd name="connsiteX7" fmla="*/ 26857 w 102285"/>
                  <a:gd name="connsiteY7" fmla="*/ 171110 h 184697"/>
                  <a:gd name="connsiteX8" fmla="*/ 26857 w 102285"/>
                  <a:gd name="connsiteY8" fmla="*/ 109904 h 184697"/>
                  <a:gd name="connsiteX9" fmla="*/ 90412 w 102285"/>
                  <a:gd name="connsiteY9" fmla="*/ 27492 h 184697"/>
                  <a:gd name="connsiteX10" fmla="*/ 102285 w 102285"/>
                  <a:gd name="connsiteY10" fmla="*/ 13841 h 184697"/>
                  <a:gd name="connsiteX11" fmla="*/ 89015 w 102285"/>
                  <a:gd name="connsiteY11" fmla="*/ 317 h 18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85" h="184697">
                    <a:moveTo>
                      <a:pt x="89015" y="317"/>
                    </a:moveTo>
                    <a:cubicBezTo>
                      <a:pt x="69524" y="317"/>
                      <a:pt x="40127" y="14476"/>
                      <a:pt x="26857" y="44507"/>
                    </a:cubicBezTo>
                    <a:lnTo>
                      <a:pt x="26857" y="13587"/>
                    </a:lnTo>
                    <a:cubicBezTo>
                      <a:pt x="26857" y="5905"/>
                      <a:pt x="20952" y="0"/>
                      <a:pt x="13206" y="0"/>
                    </a:cubicBezTo>
                    <a:cubicBezTo>
                      <a:pt x="5905" y="0"/>
                      <a:pt x="0" y="6286"/>
                      <a:pt x="0" y="13587"/>
                    </a:cubicBezTo>
                    <a:lnTo>
                      <a:pt x="0" y="171110"/>
                    </a:lnTo>
                    <a:cubicBezTo>
                      <a:pt x="0" y="178729"/>
                      <a:pt x="5905" y="184698"/>
                      <a:pt x="13587" y="184698"/>
                    </a:cubicBezTo>
                    <a:cubicBezTo>
                      <a:pt x="21270" y="184698"/>
                      <a:pt x="26857" y="178411"/>
                      <a:pt x="26857" y="171110"/>
                    </a:cubicBezTo>
                    <a:lnTo>
                      <a:pt x="26857" y="109904"/>
                    </a:lnTo>
                    <a:cubicBezTo>
                      <a:pt x="26857" y="57841"/>
                      <a:pt x="55492" y="31682"/>
                      <a:pt x="90412" y="27492"/>
                    </a:cubicBezTo>
                    <a:cubicBezTo>
                      <a:pt x="97396" y="26412"/>
                      <a:pt x="102285" y="21206"/>
                      <a:pt x="102285" y="13841"/>
                    </a:cubicBezTo>
                    <a:cubicBezTo>
                      <a:pt x="102349" y="6222"/>
                      <a:pt x="97079" y="317"/>
                      <a:pt x="89015" y="317"/>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0" name="Freeform 59">
                <a:extLst>
                  <a:ext uri="{FF2B5EF4-FFF2-40B4-BE49-F238E27FC236}">
                    <a16:creationId xmlns:a16="http://schemas.microsoft.com/office/drawing/2014/main" xmlns="" id="{3B593B1C-97BF-E3FD-9202-FAE7DC7D404F}"/>
                  </a:ext>
                </a:extLst>
              </p:cNvPr>
              <p:cNvSpPr/>
              <p:nvPr/>
            </p:nvSpPr>
            <p:spPr>
              <a:xfrm>
                <a:off x="1301262" y="6326700"/>
                <a:ext cx="166856" cy="186538"/>
              </a:xfrm>
              <a:custGeom>
                <a:avLst/>
                <a:gdLst>
                  <a:gd name="connsiteX0" fmla="*/ 84825 w 166856"/>
                  <a:gd name="connsiteY0" fmla="*/ 0 h 186538"/>
                  <a:gd name="connsiteX1" fmla="*/ 0 w 166856"/>
                  <a:gd name="connsiteY1" fmla="*/ 92888 h 186538"/>
                  <a:gd name="connsiteX2" fmla="*/ 0 w 166856"/>
                  <a:gd name="connsiteY2" fmla="*/ 93587 h 186538"/>
                  <a:gd name="connsiteX3" fmla="*/ 88254 w 166856"/>
                  <a:gd name="connsiteY3" fmla="*/ 186538 h 186538"/>
                  <a:gd name="connsiteX4" fmla="*/ 154920 w 166856"/>
                  <a:gd name="connsiteY4" fmla="*/ 159618 h 186538"/>
                  <a:gd name="connsiteX5" fmla="*/ 159047 w 166856"/>
                  <a:gd name="connsiteY5" fmla="*/ 151047 h 186538"/>
                  <a:gd name="connsiteX6" fmla="*/ 147428 w 166856"/>
                  <a:gd name="connsiteY6" fmla="*/ 139618 h 186538"/>
                  <a:gd name="connsiteX7" fmla="*/ 139872 w 166856"/>
                  <a:gd name="connsiteY7" fmla="*/ 142666 h 186538"/>
                  <a:gd name="connsiteX8" fmla="*/ 88888 w 166856"/>
                  <a:gd name="connsiteY8" fmla="*/ 163364 h 186538"/>
                  <a:gd name="connsiteX9" fmla="*/ 26667 w 166856"/>
                  <a:gd name="connsiteY9" fmla="*/ 102920 h 186538"/>
                  <a:gd name="connsiteX10" fmla="*/ 154539 w 166856"/>
                  <a:gd name="connsiteY10" fmla="*/ 102920 h 186538"/>
                  <a:gd name="connsiteX11" fmla="*/ 166856 w 166856"/>
                  <a:gd name="connsiteY11" fmla="*/ 90476 h 186538"/>
                  <a:gd name="connsiteX12" fmla="*/ 84825 w 166856"/>
                  <a:gd name="connsiteY12" fmla="*/ 0 h 186538"/>
                  <a:gd name="connsiteX13" fmla="*/ 26667 w 166856"/>
                  <a:gd name="connsiteY13" fmla="*/ 83238 h 186538"/>
                  <a:gd name="connsiteX14" fmla="*/ 84127 w 166856"/>
                  <a:gd name="connsiteY14" fmla="*/ 22476 h 186538"/>
                  <a:gd name="connsiteX15" fmla="*/ 140571 w 166856"/>
                  <a:gd name="connsiteY15" fmla="*/ 83238 h 186538"/>
                  <a:gd name="connsiteX16" fmla="*/ 26667 w 166856"/>
                  <a:gd name="connsiteY16" fmla="*/ 83238 h 1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56" h="186538">
                    <a:moveTo>
                      <a:pt x="84825" y="0"/>
                    </a:moveTo>
                    <a:cubicBezTo>
                      <a:pt x="35873" y="0"/>
                      <a:pt x="0" y="41460"/>
                      <a:pt x="0" y="92888"/>
                    </a:cubicBezTo>
                    <a:lnTo>
                      <a:pt x="0" y="93587"/>
                    </a:lnTo>
                    <a:cubicBezTo>
                      <a:pt x="0" y="148888"/>
                      <a:pt x="39619" y="186538"/>
                      <a:pt x="88254" y="186538"/>
                    </a:cubicBezTo>
                    <a:cubicBezTo>
                      <a:pt x="118349" y="186538"/>
                      <a:pt x="138158" y="175809"/>
                      <a:pt x="154920" y="159618"/>
                    </a:cubicBezTo>
                    <a:cubicBezTo>
                      <a:pt x="157713" y="157206"/>
                      <a:pt x="159047" y="154095"/>
                      <a:pt x="159047" y="151047"/>
                    </a:cubicBezTo>
                    <a:cubicBezTo>
                      <a:pt x="159047" y="144825"/>
                      <a:pt x="153840" y="139618"/>
                      <a:pt x="147428" y="139618"/>
                    </a:cubicBezTo>
                    <a:cubicBezTo>
                      <a:pt x="144317" y="139618"/>
                      <a:pt x="141904" y="141015"/>
                      <a:pt x="139872" y="142666"/>
                    </a:cubicBezTo>
                    <a:cubicBezTo>
                      <a:pt x="126856" y="154793"/>
                      <a:pt x="110793" y="163364"/>
                      <a:pt x="88888" y="163364"/>
                    </a:cubicBezTo>
                    <a:cubicBezTo>
                      <a:pt x="57397" y="163364"/>
                      <a:pt x="30413" y="141586"/>
                      <a:pt x="26667" y="102920"/>
                    </a:cubicBezTo>
                    <a:lnTo>
                      <a:pt x="154539" y="102920"/>
                    </a:lnTo>
                    <a:cubicBezTo>
                      <a:pt x="161015" y="102920"/>
                      <a:pt x="166856" y="97714"/>
                      <a:pt x="166856" y="90476"/>
                    </a:cubicBezTo>
                    <a:cubicBezTo>
                      <a:pt x="166856" y="43111"/>
                      <a:pt x="137079" y="0"/>
                      <a:pt x="84825" y="0"/>
                    </a:cubicBezTo>
                    <a:close/>
                    <a:moveTo>
                      <a:pt x="26667" y="83238"/>
                    </a:moveTo>
                    <a:cubicBezTo>
                      <a:pt x="30032" y="48317"/>
                      <a:pt x="53333" y="22476"/>
                      <a:pt x="84127" y="22476"/>
                    </a:cubicBezTo>
                    <a:cubicBezTo>
                      <a:pt x="119301" y="22476"/>
                      <a:pt x="137841" y="50793"/>
                      <a:pt x="140571" y="83238"/>
                    </a:cubicBezTo>
                    <a:lnTo>
                      <a:pt x="26667" y="8323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1" name="Freeform 60">
                <a:extLst>
                  <a:ext uri="{FF2B5EF4-FFF2-40B4-BE49-F238E27FC236}">
                    <a16:creationId xmlns:a16="http://schemas.microsoft.com/office/drawing/2014/main" xmlns="" id="{684036B4-CA32-5C66-D108-9873B6C3702C}"/>
                  </a:ext>
                </a:extLst>
              </p:cNvPr>
              <p:cNvSpPr/>
              <p:nvPr/>
            </p:nvSpPr>
            <p:spPr>
              <a:xfrm>
                <a:off x="1010406" y="6327144"/>
                <a:ext cx="157967" cy="186157"/>
              </a:xfrm>
              <a:custGeom>
                <a:avLst/>
                <a:gdLst>
                  <a:gd name="connsiteX0" fmla="*/ 81460 w 157967"/>
                  <a:gd name="connsiteY0" fmla="*/ 0 h 186157"/>
                  <a:gd name="connsiteX1" fmla="*/ 27428 w 157967"/>
                  <a:gd name="connsiteY1" fmla="*/ 10222 h 186157"/>
                  <a:gd name="connsiteX2" fmla="*/ 20063 w 157967"/>
                  <a:gd name="connsiteY2" fmla="*/ 21397 h 186157"/>
                  <a:gd name="connsiteX3" fmla="*/ 31936 w 157967"/>
                  <a:gd name="connsiteY3" fmla="*/ 32889 h 186157"/>
                  <a:gd name="connsiteX4" fmla="*/ 36762 w 157967"/>
                  <a:gd name="connsiteY4" fmla="*/ 31809 h 186157"/>
                  <a:gd name="connsiteX5" fmla="*/ 78666 w 157967"/>
                  <a:gd name="connsiteY5" fmla="*/ 23619 h 186157"/>
                  <a:gd name="connsiteX6" fmla="*/ 132253 w 157967"/>
                  <a:gd name="connsiteY6" fmla="*/ 72698 h 186157"/>
                  <a:gd name="connsiteX7" fmla="*/ 132253 w 157967"/>
                  <a:gd name="connsiteY7" fmla="*/ 78984 h 186157"/>
                  <a:gd name="connsiteX8" fmla="*/ 76889 w 157967"/>
                  <a:gd name="connsiteY8" fmla="*/ 71301 h 186157"/>
                  <a:gd name="connsiteX9" fmla="*/ 0 w 157967"/>
                  <a:gd name="connsiteY9" fmla="*/ 129460 h 186157"/>
                  <a:gd name="connsiteX10" fmla="*/ 0 w 157967"/>
                  <a:gd name="connsiteY10" fmla="*/ 130158 h 186157"/>
                  <a:gd name="connsiteX11" fmla="*/ 67174 w 157967"/>
                  <a:gd name="connsiteY11" fmla="*/ 186157 h 186157"/>
                  <a:gd name="connsiteX12" fmla="*/ 132253 w 157967"/>
                  <a:gd name="connsiteY12" fmla="*/ 155174 h 186157"/>
                  <a:gd name="connsiteX13" fmla="*/ 132253 w 157967"/>
                  <a:gd name="connsiteY13" fmla="*/ 172380 h 186157"/>
                  <a:gd name="connsiteX14" fmla="*/ 145079 w 157967"/>
                  <a:gd name="connsiteY14" fmla="*/ 184951 h 186157"/>
                  <a:gd name="connsiteX15" fmla="*/ 157967 w 157967"/>
                  <a:gd name="connsiteY15" fmla="*/ 171745 h 186157"/>
                  <a:gd name="connsiteX16" fmla="*/ 157967 w 157967"/>
                  <a:gd name="connsiteY16" fmla="*/ 72444 h 186157"/>
                  <a:gd name="connsiteX17" fmla="*/ 139491 w 157967"/>
                  <a:gd name="connsiteY17" fmla="*/ 19936 h 186157"/>
                  <a:gd name="connsiteX18" fmla="*/ 81460 w 157967"/>
                  <a:gd name="connsiteY18" fmla="*/ 0 h 186157"/>
                  <a:gd name="connsiteX19" fmla="*/ 132634 w 157967"/>
                  <a:gd name="connsiteY19" fmla="*/ 116253 h 186157"/>
                  <a:gd name="connsiteX20" fmla="*/ 72444 w 157967"/>
                  <a:gd name="connsiteY20" fmla="*/ 164951 h 186157"/>
                  <a:gd name="connsiteX21" fmla="*/ 27174 w 157967"/>
                  <a:gd name="connsiteY21" fmla="*/ 129142 h 186157"/>
                  <a:gd name="connsiteX22" fmla="*/ 27174 w 157967"/>
                  <a:gd name="connsiteY22" fmla="*/ 128444 h 186157"/>
                  <a:gd name="connsiteX23" fmla="*/ 79682 w 157967"/>
                  <a:gd name="connsiteY23" fmla="*/ 91174 h 186157"/>
                  <a:gd name="connsiteX24" fmla="*/ 132571 w 157967"/>
                  <a:gd name="connsiteY24" fmla="*/ 98857 h 186157"/>
                  <a:gd name="connsiteX25" fmla="*/ 132571 w 157967"/>
                  <a:gd name="connsiteY25" fmla="*/ 116253 h 18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7967" h="186157">
                    <a:moveTo>
                      <a:pt x="81460" y="0"/>
                    </a:moveTo>
                    <a:cubicBezTo>
                      <a:pt x="58476" y="0"/>
                      <a:pt x="45143" y="2539"/>
                      <a:pt x="27428" y="10222"/>
                    </a:cubicBezTo>
                    <a:cubicBezTo>
                      <a:pt x="22540" y="12381"/>
                      <a:pt x="20063" y="15809"/>
                      <a:pt x="20063" y="21397"/>
                    </a:cubicBezTo>
                    <a:cubicBezTo>
                      <a:pt x="20063" y="27619"/>
                      <a:pt x="25651" y="32889"/>
                      <a:pt x="31936" y="32889"/>
                    </a:cubicBezTo>
                    <a:cubicBezTo>
                      <a:pt x="33270" y="32889"/>
                      <a:pt x="35047" y="32508"/>
                      <a:pt x="36762" y="31809"/>
                    </a:cubicBezTo>
                    <a:cubicBezTo>
                      <a:pt x="49968" y="25904"/>
                      <a:pt x="60508" y="23619"/>
                      <a:pt x="78666" y="23619"/>
                    </a:cubicBezTo>
                    <a:cubicBezTo>
                      <a:pt x="112380" y="23619"/>
                      <a:pt x="132253" y="40317"/>
                      <a:pt x="132253" y="72698"/>
                    </a:cubicBezTo>
                    <a:lnTo>
                      <a:pt x="132253" y="78984"/>
                    </a:lnTo>
                    <a:cubicBezTo>
                      <a:pt x="116190" y="74476"/>
                      <a:pt x="99872" y="71301"/>
                      <a:pt x="76889" y="71301"/>
                    </a:cubicBezTo>
                    <a:cubicBezTo>
                      <a:pt x="31301" y="71301"/>
                      <a:pt x="0" y="91491"/>
                      <a:pt x="0" y="129460"/>
                    </a:cubicBezTo>
                    <a:lnTo>
                      <a:pt x="0" y="130158"/>
                    </a:lnTo>
                    <a:cubicBezTo>
                      <a:pt x="0" y="167047"/>
                      <a:pt x="33778" y="186157"/>
                      <a:pt x="67174" y="186157"/>
                    </a:cubicBezTo>
                    <a:cubicBezTo>
                      <a:pt x="98793" y="186157"/>
                      <a:pt x="119682" y="171554"/>
                      <a:pt x="132253" y="155174"/>
                    </a:cubicBezTo>
                    <a:lnTo>
                      <a:pt x="132253" y="172380"/>
                    </a:lnTo>
                    <a:cubicBezTo>
                      <a:pt x="132253" y="179364"/>
                      <a:pt x="137460" y="184951"/>
                      <a:pt x="145079" y="184951"/>
                    </a:cubicBezTo>
                    <a:cubicBezTo>
                      <a:pt x="152444" y="184951"/>
                      <a:pt x="157967" y="179364"/>
                      <a:pt x="157967" y="171745"/>
                    </a:cubicBezTo>
                    <a:lnTo>
                      <a:pt x="157967" y="72444"/>
                    </a:lnTo>
                    <a:cubicBezTo>
                      <a:pt x="157967" y="49460"/>
                      <a:pt x="151682" y="32063"/>
                      <a:pt x="139491" y="19936"/>
                    </a:cubicBezTo>
                    <a:cubicBezTo>
                      <a:pt x="126349" y="6603"/>
                      <a:pt x="106857" y="0"/>
                      <a:pt x="81460" y="0"/>
                    </a:cubicBezTo>
                    <a:close/>
                    <a:moveTo>
                      <a:pt x="132634" y="116253"/>
                    </a:moveTo>
                    <a:cubicBezTo>
                      <a:pt x="132634" y="144761"/>
                      <a:pt x="105460" y="164951"/>
                      <a:pt x="72444" y="164951"/>
                    </a:cubicBezTo>
                    <a:cubicBezTo>
                      <a:pt x="48063" y="164951"/>
                      <a:pt x="27174" y="151745"/>
                      <a:pt x="27174" y="129142"/>
                    </a:cubicBezTo>
                    <a:lnTo>
                      <a:pt x="27174" y="128444"/>
                    </a:lnTo>
                    <a:cubicBezTo>
                      <a:pt x="27174" y="105841"/>
                      <a:pt x="46032" y="91174"/>
                      <a:pt x="79682" y="91174"/>
                    </a:cubicBezTo>
                    <a:cubicBezTo>
                      <a:pt x="101587" y="91174"/>
                      <a:pt x="119365" y="95047"/>
                      <a:pt x="132571" y="98857"/>
                    </a:cubicBezTo>
                    <a:lnTo>
                      <a:pt x="132571" y="116253"/>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2" name="Freeform 61">
                <a:extLst>
                  <a:ext uri="{FF2B5EF4-FFF2-40B4-BE49-F238E27FC236}">
                    <a16:creationId xmlns:a16="http://schemas.microsoft.com/office/drawing/2014/main" xmlns="" id="{76DBD31D-FDBB-F787-B22E-2F397F09B546}"/>
                  </a:ext>
                </a:extLst>
              </p:cNvPr>
              <p:cNvSpPr/>
              <p:nvPr/>
            </p:nvSpPr>
            <p:spPr>
              <a:xfrm>
                <a:off x="265625" y="6323271"/>
                <a:ext cx="468782" cy="190348"/>
              </a:xfrm>
              <a:custGeom>
                <a:avLst/>
                <a:gdLst>
                  <a:gd name="connsiteX0" fmla="*/ 404466 w 468782"/>
                  <a:gd name="connsiteY0" fmla="*/ 0 h 190348"/>
                  <a:gd name="connsiteX1" fmla="*/ 347386 w 468782"/>
                  <a:gd name="connsiteY1" fmla="*/ 24317 h 190348"/>
                  <a:gd name="connsiteX2" fmla="*/ 292339 w 468782"/>
                  <a:gd name="connsiteY2" fmla="*/ 63 h 190348"/>
                  <a:gd name="connsiteX3" fmla="*/ 238435 w 468782"/>
                  <a:gd name="connsiteY3" fmla="*/ 24317 h 190348"/>
                  <a:gd name="connsiteX4" fmla="*/ 190371 w 468782"/>
                  <a:gd name="connsiteY4" fmla="*/ 63 h 190348"/>
                  <a:gd name="connsiteX5" fmla="*/ 132340 w 468782"/>
                  <a:gd name="connsiteY5" fmla="*/ 39492 h 190348"/>
                  <a:gd name="connsiteX6" fmla="*/ 95896 w 468782"/>
                  <a:gd name="connsiteY6" fmla="*/ 125459 h 190348"/>
                  <a:gd name="connsiteX7" fmla="*/ 49102 w 468782"/>
                  <a:gd name="connsiteY7" fmla="*/ 15174 h 190348"/>
                  <a:gd name="connsiteX8" fmla="*/ 15071 w 468782"/>
                  <a:gd name="connsiteY8" fmla="*/ 2476 h 190348"/>
                  <a:gd name="connsiteX9" fmla="*/ 2563 w 468782"/>
                  <a:gd name="connsiteY9" fmla="*/ 36571 h 190348"/>
                  <a:gd name="connsiteX10" fmla="*/ 59705 w 468782"/>
                  <a:gd name="connsiteY10" fmla="*/ 160698 h 190348"/>
                  <a:gd name="connsiteX11" fmla="*/ 95896 w 468782"/>
                  <a:gd name="connsiteY11" fmla="*/ 190348 h 190348"/>
                  <a:gd name="connsiteX12" fmla="*/ 132086 w 468782"/>
                  <a:gd name="connsiteY12" fmla="*/ 160698 h 190348"/>
                  <a:gd name="connsiteX13" fmla="*/ 182371 w 468782"/>
                  <a:gd name="connsiteY13" fmla="*/ 51111 h 190348"/>
                  <a:gd name="connsiteX14" fmla="*/ 189546 w 468782"/>
                  <a:gd name="connsiteY14" fmla="*/ 46476 h 190348"/>
                  <a:gd name="connsiteX15" fmla="*/ 197419 w 468782"/>
                  <a:gd name="connsiteY15" fmla="*/ 54476 h 190348"/>
                  <a:gd name="connsiteX16" fmla="*/ 197419 w 468782"/>
                  <a:gd name="connsiteY16" fmla="*/ 160570 h 190348"/>
                  <a:gd name="connsiteX17" fmla="*/ 223959 w 468782"/>
                  <a:gd name="connsiteY17" fmla="*/ 190285 h 190348"/>
                  <a:gd name="connsiteX18" fmla="*/ 250815 w 468782"/>
                  <a:gd name="connsiteY18" fmla="*/ 160570 h 190348"/>
                  <a:gd name="connsiteX19" fmla="*/ 250815 w 468782"/>
                  <a:gd name="connsiteY19" fmla="*/ 73777 h 190348"/>
                  <a:gd name="connsiteX20" fmla="*/ 279133 w 468782"/>
                  <a:gd name="connsiteY20" fmla="*/ 46158 h 190348"/>
                  <a:gd name="connsiteX21" fmla="*/ 306371 w 468782"/>
                  <a:gd name="connsiteY21" fmla="*/ 73777 h 190348"/>
                  <a:gd name="connsiteX22" fmla="*/ 306371 w 468782"/>
                  <a:gd name="connsiteY22" fmla="*/ 160570 h 190348"/>
                  <a:gd name="connsiteX23" fmla="*/ 332910 w 468782"/>
                  <a:gd name="connsiteY23" fmla="*/ 190285 h 190348"/>
                  <a:gd name="connsiteX24" fmla="*/ 359831 w 468782"/>
                  <a:gd name="connsiteY24" fmla="*/ 160570 h 190348"/>
                  <a:gd name="connsiteX25" fmla="*/ 359831 w 468782"/>
                  <a:gd name="connsiteY25" fmla="*/ 73777 h 190348"/>
                  <a:gd name="connsiteX26" fmla="*/ 388148 w 468782"/>
                  <a:gd name="connsiteY26" fmla="*/ 46158 h 190348"/>
                  <a:gd name="connsiteX27" fmla="*/ 415386 w 468782"/>
                  <a:gd name="connsiteY27" fmla="*/ 73777 h 190348"/>
                  <a:gd name="connsiteX28" fmla="*/ 415386 w 468782"/>
                  <a:gd name="connsiteY28" fmla="*/ 160570 h 190348"/>
                  <a:gd name="connsiteX29" fmla="*/ 441926 w 468782"/>
                  <a:gd name="connsiteY29" fmla="*/ 190285 h 190348"/>
                  <a:gd name="connsiteX30" fmla="*/ 468783 w 468782"/>
                  <a:gd name="connsiteY30" fmla="*/ 160570 h 190348"/>
                  <a:gd name="connsiteX31" fmla="*/ 468783 w 468782"/>
                  <a:gd name="connsiteY31" fmla="*/ 61777 h 190348"/>
                  <a:gd name="connsiteX32" fmla="*/ 404466 w 468782"/>
                  <a:gd name="connsiteY32" fmla="*/ 0 h 1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82" h="190348">
                    <a:moveTo>
                      <a:pt x="404466" y="0"/>
                    </a:moveTo>
                    <a:cubicBezTo>
                      <a:pt x="369418" y="0"/>
                      <a:pt x="347386" y="24317"/>
                      <a:pt x="347386" y="24317"/>
                    </a:cubicBezTo>
                    <a:cubicBezTo>
                      <a:pt x="335704" y="9142"/>
                      <a:pt x="319577" y="63"/>
                      <a:pt x="292339" y="63"/>
                    </a:cubicBezTo>
                    <a:cubicBezTo>
                      <a:pt x="263577" y="63"/>
                      <a:pt x="238435" y="24317"/>
                      <a:pt x="238435" y="24317"/>
                    </a:cubicBezTo>
                    <a:cubicBezTo>
                      <a:pt x="226752" y="9142"/>
                      <a:pt x="206879" y="63"/>
                      <a:pt x="190371" y="63"/>
                    </a:cubicBezTo>
                    <a:cubicBezTo>
                      <a:pt x="164911" y="63"/>
                      <a:pt x="144657" y="11238"/>
                      <a:pt x="132340" y="39492"/>
                    </a:cubicBezTo>
                    <a:lnTo>
                      <a:pt x="95896" y="125459"/>
                    </a:lnTo>
                    <a:lnTo>
                      <a:pt x="49102" y="15174"/>
                    </a:lnTo>
                    <a:cubicBezTo>
                      <a:pt x="43197" y="2286"/>
                      <a:pt x="28658" y="-3619"/>
                      <a:pt x="15071" y="2476"/>
                    </a:cubicBezTo>
                    <a:cubicBezTo>
                      <a:pt x="1483" y="8508"/>
                      <a:pt x="-3532" y="23619"/>
                      <a:pt x="2563" y="36571"/>
                    </a:cubicBezTo>
                    <a:lnTo>
                      <a:pt x="59705" y="160698"/>
                    </a:lnTo>
                    <a:cubicBezTo>
                      <a:pt x="68658" y="180126"/>
                      <a:pt x="78118" y="190348"/>
                      <a:pt x="95896" y="190348"/>
                    </a:cubicBezTo>
                    <a:cubicBezTo>
                      <a:pt x="114880" y="190348"/>
                      <a:pt x="123134" y="179237"/>
                      <a:pt x="132086" y="160698"/>
                    </a:cubicBezTo>
                    <a:cubicBezTo>
                      <a:pt x="132086" y="160698"/>
                      <a:pt x="181927" y="52190"/>
                      <a:pt x="182371" y="51111"/>
                    </a:cubicBezTo>
                    <a:cubicBezTo>
                      <a:pt x="182879" y="49904"/>
                      <a:pt x="184467" y="46412"/>
                      <a:pt x="189546" y="46476"/>
                    </a:cubicBezTo>
                    <a:cubicBezTo>
                      <a:pt x="193863" y="46539"/>
                      <a:pt x="197419" y="49904"/>
                      <a:pt x="197419" y="54476"/>
                    </a:cubicBezTo>
                    <a:lnTo>
                      <a:pt x="197419" y="160570"/>
                    </a:lnTo>
                    <a:cubicBezTo>
                      <a:pt x="197419" y="176888"/>
                      <a:pt x="206498" y="190285"/>
                      <a:pt x="223959" y="190285"/>
                    </a:cubicBezTo>
                    <a:cubicBezTo>
                      <a:pt x="241355" y="190285"/>
                      <a:pt x="250815" y="176888"/>
                      <a:pt x="250815" y="160570"/>
                    </a:cubicBezTo>
                    <a:lnTo>
                      <a:pt x="250815" y="73777"/>
                    </a:lnTo>
                    <a:cubicBezTo>
                      <a:pt x="250815" y="57015"/>
                      <a:pt x="262815" y="46158"/>
                      <a:pt x="279133" y="46158"/>
                    </a:cubicBezTo>
                    <a:cubicBezTo>
                      <a:pt x="295450" y="46158"/>
                      <a:pt x="306371" y="57396"/>
                      <a:pt x="306371" y="73777"/>
                    </a:cubicBezTo>
                    <a:lnTo>
                      <a:pt x="306371" y="160570"/>
                    </a:lnTo>
                    <a:cubicBezTo>
                      <a:pt x="306371" y="176888"/>
                      <a:pt x="315450" y="190285"/>
                      <a:pt x="332910" y="190285"/>
                    </a:cubicBezTo>
                    <a:cubicBezTo>
                      <a:pt x="350371" y="190285"/>
                      <a:pt x="359831" y="176888"/>
                      <a:pt x="359831" y="160570"/>
                    </a:cubicBezTo>
                    <a:lnTo>
                      <a:pt x="359831" y="73777"/>
                    </a:lnTo>
                    <a:cubicBezTo>
                      <a:pt x="359831" y="57015"/>
                      <a:pt x="371767" y="46158"/>
                      <a:pt x="388148" y="46158"/>
                    </a:cubicBezTo>
                    <a:cubicBezTo>
                      <a:pt x="404466" y="46158"/>
                      <a:pt x="415386" y="57396"/>
                      <a:pt x="415386" y="73777"/>
                    </a:cubicBezTo>
                    <a:lnTo>
                      <a:pt x="415386" y="160570"/>
                    </a:lnTo>
                    <a:cubicBezTo>
                      <a:pt x="415386" y="176888"/>
                      <a:pt x="424465" y="190285"/>
                      <a:pt x="441926" y="190285"/>
                    </a:cubicBezTo>
                    <a:cubicBezTo>
                      <a:pt x="459322" y="190285"/>
                      <a:pt x="468783" y="176888"/>
                      <a:pt x="468783" y="160570"/>
                    </a:cubicBezTo>
                    <a:lnTo>
                      <a:pt x="468783" y="61777"/>
                    </a:lnTo>
                    <a:cubicBezTo>
                      <a:pt x="468783" y="25460"/>
                      <a:pt x="439576" y="0"/>
                      <a:pt x="404466" y="0"/>
                    </a:cubicBez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63" name="Freeform 62">
                <a:extLst>
                  <a:ext uri="{FF2B5EF4-FFF2-40B4-BE49-F238E27FC236}">
                    <a16:creationId xmlns:a16="http://schemas.microsoft.com/office/drawing/2014/main" xmlns="" id="{98164034-B26F-5ACB-9B90-EBBD1F9B1137}"/>
                  </a:ext>
                </a:extLst>
              </p:cNvPr>
              <p:cNvSpPr/>
              <p:nvPr/>
            </p:nvSpPr>
            <p:spPr>
              <a:xfrm>
                <a:off x="1470340" y="6326700"/>
                <a:ext cx="44507" cy="44761"/>
              </a:xfrm>
              <a:custGeom>
                <a:avLst/>
                <a:gdLst>
                  <a:gd name="connsiteX0" fmla="*/ 22222 w 44507"/>
                  <a:gd name="connsiteY0" fmla="*/ 0 h 44761"/>
                  <a:gd name="connsiteX1" fmla="*/ 0 w 44507"/>
                  <a:gd name="connsiteY1" fmla="*/ 22349 h 44761"/>
                  <a:gd name="connsiteX2" fmla="*/ 0 w 44507"/>
                  <a:gd name="connsiteY2" fmla="*/ 22476 h 44761"/>
                  <a:gd name="connsiteX3" fmla="*/ 22222 w 44507"/>
                  <a:gd name="connsiteY3" fmla="*/ 44762 h 44761"/>
                  <a:gd name="connsiteX4" fmla="*/ 44508 w 44507"/>
                  <a:gd name="connsiteY4" fmla="*/ 22349 h 44761"/>
                  <a:gd name="connsiteX5" fmla="*/ 44508 w 44507"/>
                  <a:gd name="connsiteY5" fmla="*/ 22222 h 44761"/>
                  <a:gd name="connsiteX6" fmla="*/ 22222 w 44507"/>
                  <a:gd name="connsiteY6" fmla="*/ 0 h 44761"/>
                  <a:gd name="connsiteX7" fmla="*/ 40190 w 44507"/>
                  <a:gd name="connsiteY7" fmla="*/ 22349 h 44761"/>
                  <a:gd name="connsiteX8" fmla="*/ 22222 w 44507"/>
                  <a:gd name="connsiteY8" fmla="*/ 40634 h 44761"/>
                  <a:gd name="connsiteX9" fmla="*/ 4190 w 44507"/>
                  <a:gd name="connsiteY9" fmla="*/ 22476 h 44761"/>
                  <a:gd name="connsiteX10" fmla="*/ 4190 w 44507"/>
                  <a:gd name="connsiteY10" fmla="*/ 22349 h 44761"/>
                  <a:gd name="connsiteX11" fmla="*/ 22222 w 44507"/>
                  <a:gd name="connsiteY11" fmla="*/ 4127 h 44761"/>
                  <a:gd name="connsiteX12" fmla="*/ 40190 w 44507"/>
                  <a:gd name="connsiteY12" fmla="*/ 22349 h 44761"/>
                  <a:gd name="connsiteX13" fmla="*/ 40190 w 44507"/>
                  <a:gd name="connsiteY13" fmla="*/ 22349 h 4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507" h="44761">
                    <a:moveTo>
                      <a:pt x="22222" y="0"/>
                    </a:moveTo>
                    <a:cubicBezTo>
                      <a:pt x="9841" y="0"/>
                      <a:pt x="0" y="10222"/>
                      <a:pt x="0" y="22349"/>
                    </a:cubicBezTo>
                    <a:lnTo>
                      <a:pt x="0" y="22476"/>
                    </a:lnTo>
                    <a:cubicBezTo>
                      <a:pt x="0" y="34667"/>
                      <a:pt x="9651" y="44762"/>
                      <a:pt x="22222" y="44762"/>
                    </a:cubicBezTo>
                    <a:cubicBezTo>
                      <a:pt x="34666" y="44762"/>
                      <a:pt x="44508" y="34540"/>
                      <a:pt x="44508" y="22349"/>
                    </a:cubicBezTo>
                    <a:lnTo>
                      <a:pt x="44508" y="22222"/>
                    </a:lnTo>
                    <a:cubicBezTo>
                      <a:pt x="44508" y="10095"/>
                      <a:pt x="34793" y="0"/>
                      <a:pt x="22222" y="0"/>
                    </a:cubicBezTo>
                    <a:close/>
                    <a:moveTo>
                      <a:pt x="40190" y="22349"/>
                    </a:moveTo>
                    <a:cubicBezTo>
                      <a:pt x="40190" y="32317"/>
                      <a:pt x="32381" y="40634"/>
                      <a:pt x="22222" y="40634"/>
                    </a:cubicBezTo>
                    <a:cubicBezTo>
                      <a:pt x="11936" y="40634"/>
                      <a:pt x="4190" y="32508"/>
                      <a:pt x="4190" y="22476"/>
                    </a:cubicBezTo>
                    <a:lnTo>
                      <a:pt x="4190" y="22349"/>
                    </a:lnTo>
                    <a:cubicBezTo>
                      <a:pt x="4190" y="12445"/>
                      <a:pt x="12000" y="4127"/>
                      <a:pt x="22222" y="4127"/>
                    </a:cubicBezTo>
                    <a:cubicBezTo>
                      <a:pt x="32508" y="4064"/>
                      <a:pt x="40190" y="12254"/>
                      <a:pt x="40190" y="22349"/>
                    </a:cubicBezTo>
                    <a:lnTo>
                      <a:pt x="40190" y="22349"/>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sp>
            <p:nvSpPr>
              <p:cNvPr id="130" name="Freeform 129">
                <a:extLst>
                  <a:ext uri="{FF2B5EF4-FFF2-40B4-BE49-F238E27FC236}">
                    <a16:creationId xmlns:a16="http://schemas.microsoft.com/office/drawing/2014/main" xmlns="" id="{347DB589-B53E-03EB-2555-D38B1A06D8EF}"/>
                  </a:ext>
                </a:extLst>
              </p:cNvPr>
              <p:cNvSpPr/>
              <p:nvPr/>
            </p:nvSpPr>
            <p:spPr>
              <a:xfrm>
                <a:off x="1484118" y="6337811"/>
                <a:ext cx="17968" cy="21714"/>
              </a:xfrm>
              <a:custGeom>
                <a:avLst/>
                <a:gdLst>
                  <a:gd name="connsiteX0" fmla="*/ 9778 w 17968"/>
                  <a:gd name="connsiteY0" fmla="*/ 0 h 21714"/>
                  <a:gd name="connsiteX1" fmla="*/ 2349 w 17968"/>
                  <a:gd name="connsiteY1" fmla="*/ 0 h 21714"/>
                  <a:gd name="connsiteX2" fmla="*/ 0 w 17968"/>
                  <a:gd name="connsiteY2" fmla="*/ 2413 h 21714"/>
                  <a:gd name="connsiteX3" fmla="*/ 0 w 17968"/>
                  <a:gd name="connsiteY3" fmla="*/ 19365 h 21714"/>
                  <a:gd name="connsiteX4" fmla="*/ 2349 w 17968"/>
                  <a:gd name="connsiteY4" fmla="*/ 21714 h 21714"/>
                  <a:gd name="connsiteX5" fmla="*/ 4698 w 17968"/>
                  <a:gd name="connsiteY5" fmla="*/ 19365 h 21714"/>
                  <a:gd name="connsiteX6" fmla="*/ 4698 w 17968"/>
                  <a:gd name="connsiteY6" fmla="*/ 14667 h 21714"/>
                  <a:gd name="connsiteX7" fmla="*/ 8444 w 17968"/>
                  <a:gd name="connsiteY7" fmla="*/ 14667 h 21714"/>
                  <a:gd name="connsiteX8" fmla="*/ 13079 w 17968"/>
                  <a:gd name="connsiteY8" fmla="*/ 20508 h 21714"/>
                  <a:gd name="connsiteX9" fmla="*/ 15428 w 17968"/>
                  <a:gd name="connsiteY9" fmla="*/ 21714 h 21714"/>
                  <a:gd name="connsiteX10" fmla="*/ 17714 w 17968"/>
                  <a:gd name="connsiteY10" fmla="*/ 19492 h 21714"/>
                  <a:gd name="connsiteX11" fmla="*/ 16952 w 17968"/>
                  <a:gd name="connsiteY11" fmla="*/ 17714 h 21714"/>
                  <a:gd name="connsiteX12" fmla="*/ 13651 w 17968"/>
                  <a:gd name="connsiteY12" fmla="*/ 13714 h 21714"/>
                  <a:gd name="connsiteX13" fmla="*/ 17968 w 17968"/>
                  <a:gd name="connsiteY13" fmla="*/ 7111 h 21714"/>
                  <a:gd name="connsiteX14" fmla="*/ 17968 w 17968"/>
                  <a:gd name="connsiteY14" fmla="*/ 7047 h 21714"/>
                  <a:gd name="connsiteX15" fmla="*/ 16063 w 17968"/>
                  <a:gd name="connsiteY15" fmla="*/ 2159 h 21714"/>
                  <a:gd name="connsiteX16" fmla="*/ 9778 w 17968"/>
                  <a:gd name="connsiteY16" fmla="*/ 0 h 21714"/>
                  <a:gd name="connsiteX17" fmla="*/ 13079 w 17968"/>
                  <a:gd name="connsiteY17" fmla="*/ 7428 h 21714"/>
                  <a:gd name="connsiteX18" fmla="*/ 9460 w 17968"/>
                  <a:gd name="connsiteY18" fmla="*/ 10476 h 21714"/>
                  <a:gd name="connsiteX19" fmla="*/ 4698 w 17968"/>
                  <a:gd name="connsiteY19" fmla="*/ 10476 h 21714"/>
                  <a:gd name="connsiteX20" fmla="*/ 4698 w 17968"/>
                  <a:gd name="connsiteY20" fmla="*/ 4317 h 21714"/>
                  <a:gd name="connsiteX21" fmla="*/ 9397 w 17968"/>
                  <a:gd name="connsiteY21" fmla="*/ 4317 h 21714"/>
                  <a:gd name="connsiteX22" fmla="*/ 13079 w 17968"/>
                  <a:gd name="connsiteY22" fmla="*/ 7365 h 21714"/>
                  <a:gd name="connsiteX23" fmla="*/ 13079 w 17968"/>
                  <a:gd name="connsiteY23" fmla="*/ 7428 h 2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968" h="21714">
                    <a:moveTo>
                      <a:pt x="9778" y="0"/>
                    </a:moveTo>
                    <a:lnTo>
                      <a:pt x="2349" y="0"/>
                    </a:lnTo>
                    <a:cubicBezTo>
                      <a:pt x="1016" y="0"/>
                      <a:pt x="0" y="1079"/>
                      <a:pt x="0" y="2413"/>
                    </a:cubicBezTo>
                    <a:lnTo>
                      <a:pt x="0" y="19365"/>
                    </a:lnTo>
                    <a:cubicBezTo>
                      <a:pt x="0" y="20698"/>
                      <a:pt x="1016" y="21714"/>
                      <a:pt x="2349" y="21714"/>
                    </a:cubicBezTo>
                    <a:cubicBezTo>
                      <a:pt x="3683" y="21714"/>
                      <a:pt x="4698" y="20635"/>
                      <a:pt x="4698" y="19365"/>
                    </a:cubicBezTo>
                    <a:lnTo>
                      <a:pt x="4698" y="14667"/>
                    </a:lnTo>
                    <a:lnTo>
                      <a:pt x="8444" y="14667"/>
                    </a:lnTo>
                    <a:lnTo>
                      <a:pt x="13079" y="20508"/>
                    </a:lnTo>
                    <a:cubicBezTo>
                      <a:pt x="13651" y="21143"/>
                      <a:pt x="14349" y="21714"/>
                      <a:pt x="15428" y="21714"/>
                    </a:cubicBezTo>
                    <a:cubicBezTo>
                      <a:pt x="16571" y="21714"/>
                      <a:pt x="17714" y="20825"/>
                      <a:pt x="17714" y="19492"/>
                    </a:cubicBezTo>
                    <a:cubicBezTo>
                      <a:pt x="17714" y="18794"/>
                      <a:pt x="17397" y="18286"/>
                      <a:pt x="16952" y="17714"/>
                    </a:cubicBezTo>
                    <a:lnTo>
                      <a:pt x="13651" y="13714"/>
                    </a:lnTo>
                    <a:cubicBezTo>
                      <a:pt x="16254" y="12635"/>
                      <a:pt x="17968" y="10539"/>
                      <a:pt x="17968" y="7111"/>
                    </a:cubicBezTo>
                    <a:lnTo>
                      <a:pt x="17968" y="7047"/>
                    </a:lnTo>
                    <a:cubicBezTo>
                      <a:pt x="17968" y="5079"/>
                      <a:pt x="17333" y="3365"/>
                      <a:pt x="16063" y="2159"/>
                    </a:cubicBezTo>
                    <a:cubicBezTo>
                      <a:pt x="14667" y="825"/>
                      <a:pt x="12571" y="0"/>
                      <a:pt x="9778" y="0"/>
                    </a:cubicBezTo>
                    <a:close/>
                    <a:moveTo>
                      <a:pt x="13079" y="7428"/>
                    </a:moveTo>
                    <a:cubicBezTo>
                      <a:pt x="13079" y="9270"/>
                      <a:pt x="11809" y="10476"/>
                      <a:pt x="9460" y="10476"/>
                    </a:cubicBezTo>
                    <a:lnTo>
                      <a:pt x="4698" y="10476"/>
                    </a:lnTo>
                    <a:lnTo>
                      <a:pt x="4698" y="4317"/>
                    </a:lnTo>
                    <a:lnTo>
                      <a:pt x="9397" y="4317"/>
                    </a:lnTo>
                    <a:cubicBezTo>
                      <a:pt x="11682" y="4317"/>
                      <a:pt x="13079" y="5397"/>
                      <a:pt x="13079" y="7365"/>
                    </a:cubicBezTo>
                    <a:lnTo>
                      <a:pt x="13079" y="7428"/>
                    </a:lnTo>
                    <a:close/>
                  </a:path>
                </a:pathLst>
              </a:custGeom>
              <a:solidFill>
                <a:srgbClr val="000000"/>
              </a:solidFill>
              <a:ln w="6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1"/>
                  </a:solidFill>
                  <a:effectLst/>
                  <a:uLnTx/>
                  <a:uFillTx/>
                  <a:latin typeface="Arial" panose="020B0604020202020204" pitchFamily="34" charset="0"/>
                  <a:ea typeface="+mn-ea"/>
                  <a:cs typeface="+mn-cs"/>
                </a:endParaRPr>
              </a:p>
            </p:txBody>
          </p:sp>
        </p:grpSp>
      </p:grpSp>
      <p:sp>
        <p:nvSpPr>
          <p:cNvPr id="5" name="Freeform: Shape 3">
            <a:extLst>
              <a:ext uri="{FF2B5EF4-FFF2-40B4-BE49-F238E27FC236}">
                <a16:creationId xmlns:a16="http://schemas.microsoft.com/office/drawing/2014/main" xmlns="" id="{B06B0B8F-DFD1-6E05-348B-EE2FF48D49F7}"/>
              </a:ext>
            </a:extLst>
          </p:cNvPr>
          <p:cNvSpPr/>
          <p:nvPr userDrawn="1"/>
        </p:nvSpPr>
        <p:spPr>
          <a:xfrm>
            <a:off x="-3811" y="-260"/>
            <a:ext cx="6334843" cy="4737302"/>
          </a:xfrm>
          <a:custGeom>
            <a:avLst/>
            <a:gdLst>
              <a:gd name="connsiteX0" fmla="*/ 0 w 6334843"/>
              <a:gd name="connsiteY0" fmla="*/ 0 h 4737302"/>
              <a:gd name="connsiteX1" fmla="*/ 6334843 w 6334843"/>
              <a:gd name="connsiteY1" fmla="*/ 0 h 4737302"/>
              <a:gd name="connsiteX2" fmla="*/ 1987292 w 6334843"/>
              <a:gd name="connsiteY2" fmla="*/ 4347552 h 4737302"/>
              <a:gd name="connsiteX3" fmla="*/ 1046384 w 6334843"/>
              <a:gd name="connsiteY3" fmla="*/ 4737302 h 4737302"/>
              <a:gd name="connsiteX4" fmla="*/ 0 w 6334843"/>
              <a:gd name="connsiteY4" fmla="*/ 4737302 h 473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4843" h="4737302">
                <a:moveTo>
                  <a:pt x="0" y="0"/>
                </a:moveTo>
                <a:lnTo>
                  <a:pt x="6334843" y="0"/>
                </a:lnTo>
                <a:lnTo>
                  <a:pt x="1987292" y="4347552"/>
                </a:lnTo>
                <a:cubicBezTo>
                  <a:pt x="1737727" y="4597117"/>
                  <a:pt x="1399274" y="4737302"/>
                  <a:pt x="1046384" y="4737302"/>
                </a:cubicBezTo>
                <a:lnTo>
                  <a:pt x="0" y="4737302"/>
                </a:lnTo>
                <a:close/>
              </a:path>
            </a:pathLst>
          </a:custGeom>
          <a:gradFill flip="none" rotWithShape="1">
            <a:gsLst>
              <a:gs pos="7000">
                <a:schemeClr val="accent4"/>
              </a:gs>
              <a:gs pos="83000">
                <a:schemeClr val="accent3"/>
              </a:gs>
            </a:gsLst>
            <a:lin ang="19200000" scaled="0"/>
            <a:tileRect/>
          </a:gradFill>
          <a:ln w="0" cap="flat">
            <a:noFill/>
            <a:prstDash val="solid"/>
            <a:miter/>
          </a:ln>
        </p:spPr>
        <p:txBody>
          <a:bodyPr rtlCol="0" anchor="ctr"/>
          <a:lstStyle/>
          <a:p>
            <a:endParaRPr lang="en-US" dirty="0"/>
          </a:p>
        </p:txBody>
      </p:sp>
      <p:sp>
        <p:nvSpPr>
          <p:cNvPr id="6" name="Freeform: Shape 4">
            <a:extLst>
              <a:ext uri="{FF2B5EF4-FFF2-40B4-BE49-F238E27FC236}">
                <a16:creationId xmlns:a16="http://schemas.microsoft.com/office/drawing/2014/main" xmlns="" id="{1AE31A5C-799D-5302-6BFE-E488A129C31E}"/>
              </a:ext>
            </a:extLst>
          </p:cNvPr>
          <p:cNvSpPr/>
          <p:nvPr userDrawn="1"/>
        </p:nvSpPr>
        <p:spPr>
          <a:xfrm>
            <a:off x="-7657" y="648483"/>
            <a:ext cx="12205474" cy="5413289"/>
          </a:xfrm>
          <a:custGeom>
            <a:avLst/>
            <a:gdLst>
              <a:gd name="connsiteX0" fmla="*/ 7251847 w 12205474"/>
              <a:gd name="connsiteY0" fmla="*/ 0 h 5413289"/>
              <a:gd name="connsiteX1" fmla="*/ 12205474 w 12205474"/>
              <a:gd name="connsiteY1" fmla="*/ 0 h 5413289"/>
              <a:gd name="connsiteX2" fmla="*/ 12205474 w 12205474"/>
              <a:gd name="connsiteY2" fmla="*/ 76269 h 5413289"/>
              <a:gd name="connsiteX3" fmla="*/ 7251847 w 12205474"/>
              <a:gd name="connsiteY3" fmla="*/ 76269 h 5413289"/>
              <a:gd name="connsiteX4" fmla="*/ 6672965 w 12205474"/>
              <a:gd name="connsiteY4" fmla="*/ 191435 h 5413289"/>
              <a:gd name="connsiteX5" fmla="*/ 6182235 w 12205474"/>
              <a:gd name="connsiteY5" fmla="*/ 519327 h 5413289"/>
              <a:gd name="connsiteX6" fmla="*/ 1792619 w 12205474"/>
              <a:gd name="connsiteY6" fmla="*/ 4923656 h 5413289"/>
              <a:gd name="connsiteX7" fmla="*/ 1252315 w 12205474"/>
              <a:gd name="connsiteY7" fmla="*/ 5284725 h 5413289"/>
              <a:gd name="connsiteX8" fmla="*/ 615085 w 12205474"/>
              <a:gd name="connsiteY8" fmla="*/ 5411458 h 5413289"/>
              <a:gd name="connsiteX9" fmla="*/ 0 w 12205474"/>
              <a:gd name="connsiteY9" fmla="*/ 5413289 h 5413289"/>
              <a:gd name="connsiteX10" fmla="*/ 0 w 12205474"/>
              <a:gd name="connsiteY10" fmla="*/ 5336993 h 5413289"/>
              <a:gd name="connsiteX11" fmla="*/ 615085 w 12205474"/>
              <a:gd name="connsiteY11" fmla="*/ 5335189 h 5413289"/>
              <a:gd name="connsiteX12" fmla="*/ 1738659 w 12205474"/>
              <a:gd name="connsiteY12" fmla="*/ 4869823 h 5413289"/>
              <a:gd name="connsiteX13" fmla="*/ 6128274 w 12205474"/>
              <a:gd name="connsiteY13" fmla="*/ 465366 h 5413289"/>
              <a:gd name="connsiteX14" fmla="*/ 7251847 w 12205474"/>
              <a:gd name="connsiteY14" fmla="*/ 0 h 541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474" h="5413289">
                <a:moveTo>
                  <a:pt x="7251847" y="0"/>
                </a:moveTo>
                <a:lnTo>
                  <a:pt x="12205474" y="0"/>
                </a:lnTo>
                <a:lnTo>
                  <a:pt x="12205474" y="76269"/>
                </a:lnTo>
                <a:lnTo>
                  <a:pt x="7251847" y="76269"/>
                </a:lnTo>
                <a:cubicBezTo>
                  <a:pt x="7052214" y="76269"/>
                  <a:pt x="6857409" y="115039"/>
                  <a:pt x="6672965" y="191435"/>
                </a:cubicBezTo>
                <a:cubicBezTo>
                  <a:pt x="6488519" y="267830"/>
                  <a:pt x="6323397" y="378166"/>
                  <a:pt x="6182235" y="519327"/>
                </a:cubicBezTo>
                <a:lnTo>
                  <a:pt x="1792619" y="4923656"/>
                </a:lnTo>
                <a:cubicBezTo>
                  <a:pt x="1637157" y="5079181"/>
                  <a:pt x="1455382" y="5200638"/>
                  <a:pt x="1252315" y="5284725"/>
                </a:cubicBezTo>
                <a:cubicBezTo>
                  <a:pt x="1049248" y="5368811"/>
                  <a:pt x="834867" y="5411458"/>
                  <a:pt x="615085" y="5411458"/>
                </a:cubicBezTo>
                <a:lnTo>
                  <a:pt x="0" y="5413289"/>
                </a:lnTo>
                <a:lnTo>
                  <a:pt x="0" y="5336993"/>
                </a:lnTo>
                <a:lnTo>
                  <a:pt x="615085" y="5335189"/>
                </a:lnTo>
                <a:cubicBezTo>
                  <a:pt x="1036536" y="5335189"/>
                  <a:pt x="1440700" y="5167779"/>
                  <a:pt x="1738659" y="4869823"/>
                </a:cubicBezTo>
                <a:lnTo>
                  <a:pt x="6128274" y="465366"/>
                </a:lnTo>
                <a:cubicBezTo>
                  <a:pt x="6426298" y="167410"/>
                  <a:pt x="6830460" y="0"/>
                  <a:pt x="7251847" y="0"/>
                </a:cubicBezTo>
                <a:close/>
              </a:path>
            </a:pathLst>
          </a:custGeom>
          <a:gradFill>
            <a:gsLst>
              <a:gs pos="20000">
                <a:srgbClr val="0095C4"/>
              </a:gs>
              <a:gs pos="80000">
                <a:schemeClr val="accent4"/>
              </a:gs>
            </a:gsLst>
            <a:lin ang="0" scaled="1"/>
          </a:gradFill>
          <a:ln w="0" cap="flat">
            <a:noFill/>
            <a:prstDash val="solid"/>
            <a:miter/>
          </a:ln>
          <a:effectLst/>
        </p:spPr>
        <p:txBody>
          <a:bodyPr rtlCol="0" anchor="ctr"/>
          <a:lstStyle/>
          <a:p>
            <a:endParaRPr lang="en-US" dirty="0"/>
          </a:p>
        </p:txBody>
      </p:sp>
      <p:sp>
        <p:nvSpPr>
          <p:cNvPr id="1000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Designing a Dashboard</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When creating a custom dashboard, you must consider its purpose, audience, and required data:</a:t>
            </a:r>
          </a:p>
          <a:p>
            <a:pPr>
              <a:buFont typeface="Arial" pitchFamily="34" charset="0"/>
              <a:buChar char="•"/>
            </a:pPr>
            <a:r>
              <a:rPr/>
              <a:t>Identify the audience, or consumers, of the dashboard.</a:t>
            </a:r>
          </a:p>
          <a:p>
            <a:pPr>
              <a:buFont typeface="Arial" pitchFamily="34" charset="0"/>
              <a:buChar char="•"/>
            </a:pPr>
            <a:r>
              <a:rPr/>
              <a:t>Define the purpose of the dashboard and how it should be used.</a:t>
            </a:r>
          </a:p>
          <a:p>
            <a:pPr>
              <a:buFont typeface="Arial" pitchFamily="34" charset="0"/>
              <a:buChar char="•"/>
            </a:pPr>
            <a:r>
              <a:rPr/>
              <a:t>Define the functional aspects of the dashboard (operations, forensics, and support).</a:t>
            </a:r>
          </a:p>
          <a:p>
            <a:pPr>
              <a:buFont typeface="Arial" pitchFamily="34" charset="0"/>
              <a:buChar char="•"/>
            </a:pPr>
            <a:r>
              <a:rPr/>
              <a:t>Identify the data sources.</a:t>
            </a:r>
          </a:p>
          <a:p>
            <a:pPr>
              <a:buFont typeface="Arial" pitchFamily="34" charset="0"/>
              <a:buChar char="•"/>
            </a:pPr>
            <a:r>
              <a:rPr/>
              <a:t>Identify the necessary widgets and interactions.</a:t>
            </a:r>
          </a:p>
          <a:p>
            <a:pPr>
              <a:buFont typeface="Arial" pitchFamily="34" charset="0"/>
              <a:buChar char="•"/>
            </a:pPr>
            <a:r>
              <a:rPr/>
              <a:t>Build a prototype dashboard.</a:t>
            </a:r>
          </a:p>
          <a:p>
            <a:pPr>
              <a:buFont typeface="Arial" pitchFamily="34" charset="0"/>
              <a:buChar char="•"/>
            </a:pPr>
            <a:r>
              <a:rPr/>
              <a:t>Share the dashboard with the intended audience.</a:t>
            </a:r>
          </a:p>
        </p:txBody>
      </p:sp>
      <p:pic>
        <p:nvPicPr>
          <p:cNvPr id="13" name="Content Placeholder 12|1374|1112" descr="diagram">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386269"/>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the Dashboard Creation Wizard</a:t>
            </a:r>
          </a:p>
        </p:txBody>
      </p:sp>
      <p:pic>
        <p:nvPicPr>
          <p:cNvPr id="3" name="Content Placeholder 2|2721|2088" descr="table"/>
          <p:cNvPicPr>
            <a:picLocks noGrp="1" noChangeAspect="1"/>
          </p:cNvPicPr>
          <p:nvPr>
            <p:ph sz="half" idx="1"/>
          </p:nvPr>
        </p:nvPicPr>
        <p:blipFill>
          <a:blip r:embed="rId4"/>
          <a:stretch>
            <a:fillRect/>
          </a:stretch>
        </p:blipFill>
        <p:spPr>
          <a:xfrm>
            <a:off x="4558376" y="914400"/>
            <a:ext cx="6843484"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dashboard creation wizard has two main areas:</a:t>
            </a:r>
          </a:p>
          <a:p>
            <a:pPr>
              <a:buFont typeface="+mj-lt"/>
              <a:buAutoNum type="arabicPeriod"/>
            </a:pPr>
            <a:r>
              <a:rPr/>
              <a:t>Dashboard canvas: Displays the data from widgets. You can customize the layout of added widgets.</a:t>
            </a:r>
          </a:p>
          <a:p>
            <a:pPr>
              <a:buFont typeface="+mj-lt"/>
              <a:buAutoNum type="arabicPeriod" startAt="2"/>
            </a:pPr>
            <a:r>
              <a:rPr/>
              <a:t>Widget and View selection board: Enables you to choose elements to add to the dashboard canvas. You can choose from widgets and views.</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Adding the Dashboard Elements</a:t>
            </a:r>
          </a:p>
        </p:txBody>
      </p:sp>
      <p:pic>
        <p:nvPicPr>
          <p:cNvPr id="3" name="Content Placeholder 2|3194|2321" descr="diagram"/>
          <p:cNvPicPr>
            <a:picLocks noGrp="1" noChangeAspect="1"/>
          </p:cNvPicPr>
          <p:nvPr>
            <p:ph sz="half" idx="1"/>
          </p:nvPr>
        </p:nvPicPr>
        <p:blipFill>
          <a:blip r:embed="rId4"/>
          <a:stretch>
            <a:fillRect/>
          </a:stretch>
        </p:blipFill>
        <p:spPr>
          <a:xfrm>
            <a:off x="4377837" y="914400"/>
            <a:ext cx="7204563" cy="5235376"/>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The widgets list panel displays a list of predefined VCF Operations widgets or views that are commonly used.</a:t>
            </a:r>
          </a:p>
          <a:p>
            <a:pPr marL="0" indent="0">
              <a:buNone/>
            </a:pPr>
            <a:r>
              <a:rPr/>
              <a:t>You position the dashboard elements (views and widgets) by dragging them to the design canvas.</a:t>
            </a:r>
          </a:p>
          <a:p>
            <a:pPr marL="0" indent="0">
              <a:buNone/>
            </a:pPr>
            <a:r>
              <a:rPr/>
              <a:t>When you drag the widget or view to the desired location in the layout, the existing elements are automatically rearranged. You can reposition any existing elements that have moved when new views or widgets are added.</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Common Widget Configuration Options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Click the </a:t>
            </a:r>
            <a:r>
              <a:rPr lang="en-US" b="1" dirty="0">
                <a:solidFill>
                  <a:srgbClr val="000000"/>
                </a:solidFill>
                <a:latin typeface="Arial" panose="020B0604020202020204" pitchFamily="34" charset="0"/>
                <a:cs typeface="Arial" panose="020B0604020202020204" pitchFamily="34" charset="0"/>
              </a:rPr>
              <a:t>Edit</a:t>
            </a:r>
            <a:r>
              <a:rPr/>
              <a:t> icon to configure the widget or view.</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A widget uses one or more common configuration options: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Title</a:t>
            </a:r>
            <a:r>
              <a:rPr/>
              <a:t>: A custom title that distinguishes this instance from other instances of this widget.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Refresh Content</a:t>
            </a:r>
            <a:r>
              <a:rPr/>
              <a:t>: Enables or disables the automatic refreshing of the data in the widget display.</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Refresh Interval</a:t>
            </a:r>
            <a:r>
              <a:rPr/>
              <a:t>: Specifies how often to refresh the data in the widget display if you enable </a:t>
            </a:r>
            <a:r>
              <a:rPr lang="en-US" b="1" dirty="0">
                <a:solidFill>
                  <a:srgbClr val="000000"/>
                </a:solidFill>
                <a:latin typeface="Arial" panose="020B0604020202020204" pitchFamily="34" charset="0"/>
                <a:cs typeface="Arial" panose="020B0604020202020204" pitchFamily="34" charset="0"/>
              </a:rPr>
              <a:t>Refresh Content</a:t>
            </a:r>
            <a:r>
              <a:rPr/>
              <a: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Self Provider</a:t>
            </a:r>
            <a:r>
              <a:rPr/>
              <a:t>: Indicates whether objects for which data appears in the widget are defined in the widget or are provided by another widget.</a:t>
            </a:r>
          </a:p>
        </p:txBody>
      </p:sp>
      <p:pic>
        <p:nvPicPr>
          <p:cNvPr id="13" name="Content Placeholder 12|931|666" descr="graphical user interface, text,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877053"/>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Widget Interactions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A widget interaction is a configured relationship between two widgets, where one widget provides data to a receiving widget. On the receiving widget, you must set </a:t>
            </a:r>
            <a:r>
              <a:rPr lang="en-US" b="1" dirty="0">
                <a:solidFill>
                  <a:srgbClr val="000000"/>
                </a:solidFill>
                <a:latin typeface="Arial" panose="020B0604020202020204" pitchFamily="34" charset="0"/>
                <a:cs typeface="Arial" panose="020B0604020202020204" pitchFamily="34" charset="0"/>
              </a:rPr>
              <a:t>Self Provider</a:t>
            </a:r>
            <a:r>
              <a:rPr/>
              <a:t> to </a:t>
            </a:r>
            <a:r>
              <a:rPr lang="en-US" b="1" dirty="0">
                <a:solidFill>
                  <a:srgbClr val="000000"/>
                </a:solidFill>
                <a:latin typeface="Arial" panose="020B0604020202020204" pitchFamily="34" charset="0"/>
                <a:cs typeface="Arial" panose="020B0604020202020204" pitchFamily="34" charset="0"/>
              </a:rPr>
              <a:t>Off </a:t>
            </a:r>
            <a:r>
              <a:rPr/>
              <a:t>to use interactions.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must understand the Connector and Receiver concepts: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Connector (Outgoing Object Interaction)</a:t>
            </a:r>
            <a:r>
              <a:rPr/>
              <a:t>: Widget that provides data to the receiving widget.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Receiver (Incoming Object Interaction)</a:t>
            </a:r>
            <a:r>
              <a:rPr/>
              <a:t>: Widget that receives data from a data source widget.</a:t>
            </a:r>
          </a:p>
          <a:p>
            <a:pPr marL="0" indent="0">
              <a:buNone/>
            </a:pPr>
            <a:r>
              <a:rPr/>
              <a:t>Click </a:t>
            </a:r>
            <a:r>
              <a:rPr lang="en-US" b="1" dirty="0">
                <a:solidFill>
                  <a:srgbClr val="000000"/>
                </a:solidFill>
                <a:latin typeface="Arial" panose="020B0604020202020204" pitchFamily="34" charset="0"/>
                <a:cs typeface="Arial" panose="020B0604020202020204" pitchFamily="34" charset="0"/>
              </a:rPr>
              <a:t>Show Interactions</a:t>
            </a:r>
            <a:r>
              <a:rPr/>
              <a:t> to pair the connector icon with the receiver icon.</a:t>
            </a:r>
          </a:p>
          <a:p>
            <a:pPr marL="0" indent="0">
              <a:buNone/>
            </a:pPr>
            <a:r>
              <a:rPr/>
              <a:t>Drag the pointer from the connector to the receiver.</a:t>
            </a:r>
          </a:p>
        </p:txBody>
      </p:sp>
      <p:pic>
        <p:nvPicPr>
          <p:cNvPr id="13" name="Content Placeholder 12|2861|1842" descr="graphical user interface">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48917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Example Widget Interactions</a:t>
            </a:r>
          </a:p>
        </p:txBody>
      </p:sp>
      <p:pic>
        <p:nvPicPr>
          <p:cNvPr id="3" name="Content Placeholder 2|2685|2329" descr="graphical user interface"/>
          <p:cNvPicPr>
            <a:picLocks noGrp="1" noChangeAspect="1"/>
          </p:cNvPicPr>
          <p:nvPr>
            <p:ph sz="half" idx="1"/>
          </p:nvPr>
        </p:nvPicPr>
        <p:blipFill>
          <a:blip r:embed="rId4"/>
          <a:stretch>
            <a:fillRect/>
          </a:stretch>
        </p:blipFill>
        <p:spPr>
          <a:xfrm>
            <a:off x="4953038" y="914400"/>
            <a:ext cx="6054161"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Widget interactions are indicated by a line between the connector and receiver icons.</a:t>
            </a:r>
          </a:p>
          <a:p>
            <a:pPr marL="0" indent="0">
              <a:buNone/>
            </a:pPr>
            <a:r>
              <a:rPr/>
              <a:t>Click </a:t>
            </a:r>
            <a:r>
              <a:rPr lang="en-US" b="1" dirty="0">
                <a:solidFill>
                  <a:srgbClr val="000000"/>
                </a:solidFill>
                <a:latin typeface="Arial" panose="020B0604020202020204" pitchFamily="34" charset="0"/>
                <a:cs typeface="Arial" panose="020B0604020202020204" pitchFamily="34" charset="0"/>
              </a:rPr>
              <a:t>Hide Interactions</a:t>
            </a:r>
            <a:r>
              <a:rPr/>
              <a:t> to return to the design canvas.</a:t>
            </a:r>
          </a:p>
          <a:p>
            <a:pPr marL="0" indent="0">
              <a:buNone/>
            </a:pPr>
            <a:r>
              <a:rPr/>
              <a:t>You can test the interaction from the design canvas.</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Multiple Widget Interactions</a:t>
            </a:r>
          </a:p>
        </p:txBody>
      </p:sp>
      <p:pic>
        <p:nvPicPr>
          <p:cNvPr id="3" name="Content Placeholder 2|2791|1797" descr="graphical user interface"/>
          <p:cNvPicPr>
            <a:picLocks noGrp="1" noChangeAspect="1"/>
          </p:cNvPicPr>
          <p:nvPr>
            <p:ph sz="half" idx="1"/>
          </p:nvPr>
        </p:nvPicPr>
        <p:blipFill>
          <a:blip r:embed="rId4"/>
          <a:stretch>
            <a:fillRect/>
          </a:stretch>
        </p:blipFill>
        <p:spPr>
          <a:xfrm>
            <a:off x="4377837" y="914400"/>
            <a:ext cx="7204563" cy="4638231"/>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Widgets can be providers or receivers, or both, for object and metrics data.</a:t>
            </a:r>
          </a:p>
          <a:p>
            <a:pPr marL="0" indent="0">
              <a:buNone/>
            </a:pPr>
            <a:r>
              <a:rPr/>
              <a:t>You can configure interactions between widgets in the same dashboard or between widgets in different dashboards.</a:t>
            </a:r>
          </a:p>
          <a:p>
            <a:pPr marL="0" indent="0">
              <a:buNone/>
            </a:pPr>
            <a:r>
              <a:rPr/>
              <a:t>In this example, Object List provides data to the Anomaly Breakdown widget, and Anomaly Breakdown provides data to the Anomalies widget.</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Configuring Interactions between Dashboards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You can configure interactions between widgets in different dashboards.</a:t>
            </a:r>
          </a:p>
          <a:p>
            <a:pPr marL="0" indent="0">
              <a:buNone/>
            </a:pPr>
            <a:r>
              <a:rPr/>
              <a:t>Click </a:t>
            </a:r>
            <a:r>
              <a:rPr lang="en-US" b="1" dirty="0">
                <a:solidFill>
                  <a:srgbClr val="000000"/>
                </a:solidFill>
                <a:latin typeface="Arial" panose="020B0604020202020204" pitchFamily="34" charset="0"/>
                <a:cs typeface="Arial" panose="020B0604020202020204" pitchFamily="34" charset="0"/>
              </a:rPr>
              <a:t>Select Another Dashboard</a:t>
            </a:r>
            <a:r>
              <a:rPr/>
              <a:t> and select another dashboard to create a connection with a widget in the other dashboard.</a:t>
            </a:r>
            <a:r>
              <a:t/>
            </a:r>
            <a:br/>
            <a:r>
              <a:t/>
            </a:r>
            <a:br/>
            <a:r>
              <a:rPr/>
              <a:t>After you select the other dashboard, you configure the interaction with the widget as if the widgets were in the same dashboard.</a:t>
            </a:r>
            <a:r>
              <a:t/>
            </a:r>
            <a:br/>
            <a:r>
              <a:t/>
            </a:r>
            <a:br/>
            <a:r>
              <a:rPr/>
              <a:t>In the example, the object data from the Heatmap widget is sent to the VMs Performance widget in the VM Performance dashboard.</a:t>
            </a:r>
          </a:p>
        </p:txBody>
      </p:sp>
      <p:pic>
        <p:nvPicPr>
          <p:cNvPr id="13" name="Content Placeholder 12|1427|723" descr="chart">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2745943"/>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Navigating between Dashboards</a:t>
            </a:r>
          </a:p>
        </p:txBody>
      </p:sp>
      <p:pic>
        <p:nvPicPr>
          <p:cNvPr id="3" name="Content Placeholder 2|3313|1859" descr="graphical user interface, application"/>
          <p:cNvPicPr>
            <a:picLocks noGrp="1" noChangeAspect="1"/>
          </p:cNvPicPr>
          <p:nvPr>
            <p:ph sz="half" idx="1"/>
          </p:nvPr>
        </p:nvPicPr>
        <p:blipFill>
          <a:blip r:embed="rId4"/>
          <a:stretch>
            <a:fillRect/>
          </a:stretch>
        </p:blipFill>
        <p:spPr>
          <a:xfrm>
            <a:off x="4377837" y="914400"/>
            <a:ext cx="7204563" cy="4041736"/>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When you have configured between-dashboard interactions, you can navigate between the connecting dashboards by clicking the interacting widgets.</a:t>
            </a:r>
          </a:p>
          <a:p>
            <a:pPr marL="0" indent="0">
              <a:buNone/>
            </a:pPr>
            <a:r>
              <a:rPr/>
              <a:t>To view widget interactions from a dashboard, click an object from a provider widget that has widget interactions defined. A window appears with a link to the external dashboard if it is configured.</a:t>
            </a:r>
          </a:p>
          <a:p>
            <a:pPr marL="0" indent="0">
              <a:buNone/>
            </a:pPr>
            <a:r>
              <a:rPr/>
              <a:t>In this example, you can click </a:t>
            </a:r>
            <a:r>
              <a:rPr b="1"/>
              <a:t>ESXi Utilization</a:t>
            </a:r>
            <a:r>
              <a:rPr/>
              <a:t> to open that dashboard for the ESX host system you selected.</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Custom Dashboard Use Cases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A custom dashboard enables you to add more granular criteria into your dashboard to display exactly the data you want to see.</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For example, assume you need to move VMs from one cluster to another, and want to understand the cluster capacity for this type of operation. Instead of using the combination of Cluster Capacity, Cluster Configuration, and Cluster Performance, you can create one single custom dashboard. The custom dashboard can contain the following widgets:</a:t>
            </a:r>
          </a:p>
          <a:p>
            <a:pPr>
              <a:buFont typeface="Arial" pitchFamily="34" charset="0"/>
              <a:buChar char="•"/>
            </a:pPr>
            <a:r>
              <a:rPr/>
              <a:t>A list of clusters with their important capacity properties and metrics.</a:t>
            </a:r>
          </a:p>
          <a:p>
            <a:pPr>
              <a:buFont typeface="Arial" pitchFamily="34" charset="0"/>
              <a:buChar char="•"/>
            </a:pPr>
            <a:r>
              <a:rPr/>
              <a:t>A list of ESX hosts from each cluster.</a:t>
            </a:r>
          </a:p>
          <a:p>
            <a:pPr>
              <a:buFont typeface="Arial" pitchFamily="34" charset="0"/>
              <a:buChar char="•"/>
            </a:pPr>
            <a:r>
              <a:rPr/>
              <a:t>A list of VMs with their configuration properties and consumption metrics.</a:t>
            </a:r>
          </a:p>
        </p:txBody>
      </p:sp>
      <p:sp>
        <p:nvSpPr>
          <p:cNvPr id="18" name="Content Placeholder 17">
            <a:extLst>
              <a:ext uri="{FF2B5EF4-FFF2-40B4-BE49-F238E27FC236}">
                <a16:creationId xmlns:a16="http://schemas.microsoft.com/office/drawing/2014/main" xmlns="" id="{4A9AFF7D-D413-42E0-86B9-4049720DFF42}"/>
              </a:ext>
            </a:extLst>
          </p:cNvPr>
          <p:cNvSpPr>
            <a:spLocks noGrp="1"/>
          </p:cNvSpPr>
          <p:nvPr>
            <p:ph sz="quarter" idx="13"/>
          </p:nvPr>
        </p:nvSpPr>
        <p:spPr>
          <a:xfrm>
            <a:off x="6180524" y="1687513"/>
            <a:ext cx="5401872"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In another example, if you want to compare VM performance for two or more VMs in your virtual environment over time, instead of using the predefined VM Configuration and VM Performance, you can create a custom dashboard with the following widgets:</a:t>
            </a:r>
          </a:p>
          <a:p>
            <a:pPr>
              <a:buFont typeface="Arial" pitchFamily="34" charset="0"/>
              <a:buChar char="•"/>
            </a:pPr>
            <a:r>
              <a:rPr/>
              <a:t>A list of VMs with their ESX host property and real-time consumption metrics. The list can be configured to support multiple selections so you can select multiple VMs to compare.</a:t>
            </a:r>
          </a:p>
          <a:p>
            <a:pPr>
              <a:buFont typeface="Arial" pitchFamily="34" charset="0"/>
              <a:buChar char="•"/>
            </a:pPr>
            <a:r>
              <a:rPr/>
              <a:t>A series of performance widgets such as CPU usage trend, Memory usage trend, Disk Read trend, and so on. The performance widgets receive data from the VM list, so they only display the performance metrics for the selected VMs.</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Importance</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indent="0">
              <a:buNone/>
            </a:pPr>
            <a:r>
              <a:rPr/>
              <a:t>Dashboards enable you to focus on what is important in your environment.</a:t>
            </a:r>
          </a:p>
          <a:p>
            <a:pPr marL="0" indent="0">
              <a:buNone/>
            </a:pPr>
            <a:r>
              <a:rPr/>
              <a:t>The VCF Operations console provides a set of predefined dashboards. You can also create custom dashboards to meet the business needs of your users: virtual infrastructure team, executives, application owners, operators, and so on.</a:t>
            </a:r>
          </a:p>
          <a:p>
            <a:pPr marL="0" indent="0">
              <a:buNone/>
            </a:pPr>
            <a:r>
              <a:rPr/>
              <a:t>You must know how to use dashboards, widgets, and interactions to provide meaningful data and insights to support your day-to-day environment monitoring and optimization.</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Metric Configuration Files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Metric configuration files can create a custom set of metrics for customizing supported widgets with meaningful data.</a:t>
            </a:r>
          </a:p>
          <a:p>
            <a:pPr marL="0" indent="0">
              <a:buNone/>
            </a:pPr>
            <a:r>
              <a:rPr/>
              <a:t>Metric configuration files store the metric attribute keys in XML format.</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Several widgets support customization using the metric configuration files:</a:t>
            </a:r>
          </a:p>
          <a:p>
            <a:pPr>
              <a:buFont typeface="Arial" pitchFamily="34" charset="0"/>
              <a:buChar char="•"/>
            </a:pPr>
            <a:r>
              <a:rPr/>
              <a:t>Scoreboard</a:t>
            </a:r>
          </a:p>
          <a:p>
            <a:pPr>
              <a:buFont typeface="Arial" pitchFamily="34" charset="0"/>
              <a:buChar char="•"/>
            </a:pPr>
            <a:r>
              <a:rPr/>
              <a:t>Metric Chart</a:t>
            </a:r>
          </a:p>
          <a:p>
            <a:pPr>
              <a:buFont typeface="Arial" pitchFamily="34" charset="0"/>
              <a:buChar char="•"/>
            </a:pPr>
            <a:r>
              <a:rPr/>
              <a:t>Property List</a:t>
            </a:r>
          </a:p>
          <a:p>
            <a:pPr>
              <a:buFont typeface="Arial" pitchFamily="34" charset="0"/>
              <a:buChar char="•"/>
            </a:pPr>
            <a:r>
              <a:rPr/>
              <a:t>Rolling View Chart</a:t>
            </a:r>
          </a:p>
          <a:p>
            <a:pPr>
              <a:buFont typeface="Arial" pitchFamily="34" charset="0"/>
              <a:buChar char="•"/>
            </a:pPr>
            <a:r>
              <a:rPr/>
              <a:t>Sparkline Chart</a:t>
            </a:r>
          </a:p>
          <a:p>
            <a:pPr>
              <a:buFont typeface="Arial" pitchFamily="34" charset="0"/>
              <a:buChar char="•"/>
            </a:pPr>
            <a:r>
              <a:rPr/>
              <a:t>Topology Graph</a:t>
            </a:r>
          </a:p>
        </p:txBody>
      </p:sp>
      <p:pic>
        <p:nvPicPr>
          <p:cNvPr id="13" name="Content Placeholder 12|1112|562" descr="graphical user interface, text,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2739105"/>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Creating a Metric Configuration File</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You create a metric configuration file by using the contents of the sample XML files.</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example shows how to create the metric configuration file:</a:t>
            </a:r>
          </a:p>
          <a:p>
            <a:pPr>
              <a:buFont typeface="+mj-lt"/>
              <a:buAutoNum type="arabicPeriod"/>
            </a:pPr>
            <a:r>
              <a:rPr/>
              <a:t>Open </a:t>
            </a:r>
            <a:r>
              <a:rPr lang="en-US" b="1" dirty="0">
                <a:solidFill>
                  <a:srgbClr val="000000"/>
                </a:solidFill>
                <a:latin typeface="Arial" panose="020B0604020202020204" pitchFamily="34" charset="0"/>
                <a:cs typeface="Arial" panose="020B0604020202020204" pitchFamily="34" charset="0"/>
              </a:rPr>
              <a:t>Infrastructure Operations &gt; Configurations &gt; Widget Metric Configuration</a:t>
            </a:r>
            <a:r>
              <a:rPr/>
              <a:t>.</a:t>
            </a:r>
          </a:p>
          <a:p>
            <a:pPr>
              <a:buFont typeface="+mj-lt"/>
              <a:buAutoNum type="arabicPeriod" startAt="2"/>
            </a:pPr>
            <a:r>
              <a:rPr/>
              <a:t>Expand </a:t>
            </a:r>
            <a:r>
              <a:rPr lang="en-US" b="1" dirty="0">
                <a:solidFill>
                  <a:srgbClr val="000000"/>
                </a:solidFill>
                <a:latin typeface="Arial" panose="020B0604020202020204" pitchFamily="34" charset="0"/>
                <a:cs typeface="Arial" panose="020B0604020202020204" pitchFamily="34" charset="0"/>
              </a:rPr>
              <a:t>System Defined</a:t>
            </a:r>
            <a:r>
              <a:rPr/>
              <a:t>.</a:t>
            </a:r>
          </a:p>
          <a:p>
            <a:pPr>
              <a:buFont typeface="+mj-lt"/>
              <a:buAutoNum type="arabicPeriod" startAt="3"/>
            </a:pPr>
            <a:r>
              <a:rPr/>
              <a:t>Select </a:t>
            </a:r>
            <a:r>
              <a:rPr lang="en-US" b="1" dirty="0">
                <a:solidFill>
                  <a:srgbClr val="000000"/>
                </a:solidFill>
                <a:latin typeface="Arial" panose="020B0604020202020204" pitchFamily="34" charset="0"/>
                <a:cs typeface="Arial" panose="020B0604020202020204" pitchFamily="34" charset="0"/>
              </a:rPr>
              <a:t>sampleScoreboard.xml</a:t>
            </a:r>
            <a:r>
              <a:rPr/>
              <a:t> and copy its contents.</a:t>
            </a:r>
          </a:p>
          <a:p>
            <a:pPr>
              <a:buFont typeface="+mj-lt"/>
              <a:buAutoNum type="arabicPeriod" startAt="4"/>
            </a:pPr>
            <a:r>
              <a:rPr/>
              <a:t>Create a configuration file.</a:t>
            </a:r>
          </a:p>
          <a:p>
            <a:pPr>
              <a:buFont typeface="+mj-lt"/>
              <a:buAutoNum type="arabicPeriod" startAt="5"/>
            </a:pPr>
            <a:r>
              <a:rPr/>
              <a:t>Paste the contents of </a:t>
            </a:r>
            <a:r>
              <a:rPr lang="en-US" dirty="0">
                <a:solidFill>
                  <a:srgbClr val="000000"/>
                </a:solidFill>
                <a:latin typeface="Courier New" panose="02070309020205020404" pitchFamily="49" charset="0"/>
                <a:cs typeface="Courier New" pitchFamily="49" charset="0"/>
              </a:rPr>
              <a:t>sampleScoreboard.xml</a:t>
            </a:r>
            <a:r>
              <a:rPr/>
              <a:t> and edit the required metrics.</a:t>
            </a:r>
          </a:p>
        </p:txBody>
      </p:sp>
      <p:pic>
        <p:nvPicPr>
          <p:cNvPr id="13" name="Content Placeholder 12|2860|1947"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68956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functions of dashboards</a:t>
            </a:r>
          </a:p>
          <a:p>
            <a:pPr>
              <a:buFont typeface="Arial" pitchFamily="34" charset="0"/>
              <a:buChar char="•"/>
            </a:pPr>
            <a:r>
              <a:rPr/>
              <a:t>Build a custom dashboard</a:t>
            </a:r>
          </a:p>
          <a:p>
            <a:pPr>
              <a:buFont typeface="Arial" pitchFamily="34" charset="0"/>
              <a:buChar char="•"/>
            </a:pPr>
            <a:r>
              <a:rPr/>
              <a:t>Configure widget interactions</a:t>
            </a:r>
          </a:p>
          <a:p>
            <a:pPr>
              <a:buFont typeface="Arial" pitchFamily="34" charset="0"/>
              <a:buChar char="•"/>
            </a:pPr>
            <a:r>
              <a:rPr/>
              <a:t>Use metric configuration files</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Managing Dashboards</a:t>
            </a:r>
          </a:p>
        </p:txBody>
      </p:sp>
      <p:sp>
        <p:nvSpPr>
          <p:cNvPr id="10080"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Configure dashboard sharing options</a:t>
            </a:r>
          </a:p>
          <a:p>
            <a:pPr>
              <a:buFont typeface="Arial" pitchFamily="34" charset="0"/>
              <a:buChar char="•"/>
            </a:pPr>
            <a:r>
              <a:rPr/>
              <a:t>Manage dashboards</a:t>
            </a: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Dashboard Management Options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To manage dashboards in your VCF Operations console, you must first navigate to </a:t>
            </a:r>
            <a:r>
              <a:rPr lang="en-US" b="1" dirty="0">
                <a:solidFill>
                  <a:srgbClr val="000000"/>
                </a:solidFill>
                <a:latin typeface="Arial" panose="020B0604020202020204" pitchFamily="34" charset="0"/>
                <a:cs typeface="Arial" panose="020B0604020202020204" pitchFamily="34" charset="0"/>
              </a:rPr>
              <a:t>Infrastructure Operations &gt; Dashboards &amp; Reports &gt; Dashboards &gt; Manage</a:t>
            </a:r>
            <a:r>
              <a:rPr/>
              <a:t> and click the ellipsis icon.</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You can access the following dashboard management options: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Delete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Activate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Deactivate</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Change Ownership</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Export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Import</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Auto-Rotate Dashboards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Manage Summary Dashboards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Manage Dashboard Folders</a:t>
            </a:r>
          </a:p>
          <a:p>
            <a:pPr>
              <a:buFont typeface="Arial" pitchFamily="34" charset="0"/>
              <a:buChar char="•"/>
            </a:pPr>
            <a:r>
              <a:rPr lang="en-US" b="1" dirty="0">
                <a:solidFill>
                  <a:srgbClr val="000000"/>
                </a:solidFill>
                <a:latin typeface="Arial" panose="020B0604020202020204" pitchFamily="34" charset="0"/>
                <a:cs typeface="Arial" panose="020B0604020202020204" pitchFamily="34" charset="0"/>
              </a:rPr>
              <a:t>Manage Dashboard Sharing</a:t>
            </a:r>
          </a:p>
        </p:txBody>
      </p:sp>
      <p:pic>
        <p:nvPicPr>
          <p:cNvPr id="18" name="Content Placeholder 17|1448|1022" descr="graphical user interface, application, table">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180524" y="1687513"/>
            <a:ext cx="5401872" cy="3812647"/>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Dashboard Sharing Options</a:t>
            </a:r>
          </a:p>
        </p:txBody>
      </p:sp>
      <p:pic>
        <p:nvPicPr>
          <p:cNvPr id="3" name="Content Placeholder 2|2611|2321" descr="graphical user interface, application"/>
          <p:cNvPicPr>
            <a:picLocks noGrp="1" noChangeAspect="1"/>
          </p:cNvPicPr>
          <p:nvPr>
            <p:ph sz="half" idx="1"/>
          </p:nvPr>
        </p:nvPicPr>
        <p:blipFill>
          <a:blip r:embed="rId4"/>
          <a:stretch>
            <a:fillRect/>
          </a:stretch>
        </p:blipFill>
        <p:spPr>
          <a:xfrm>
            <a:off x="5026319" y="914400"/>
            <a:ext cx="5907598"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Both custom and predefined dashboards can be shared with different users from the </a:t>
            </a:r>
            <a:r>
              <a:rPr lang="en-US" b="1" dirty="0">
                <a:solidFill>
                  <a:srgbClr val="000000"/>
                </a:solidFill>
                <a:latin typeface="Arial" panose="020B0604020202020204" pitchFamily="34" charset="0"/>
                <a:cs typeface="Arial" panose="020B0604020202020204" pitchFamily="34" charset="0"/>
              </a:rPr>
              <a:t>Dashboards</a:t>
            </a:r>
            <a:r>
              <a:rPr/>
              <a:t> page.</a:t>
            </a:r>
          </a:p>
          <a:p>
            <a:pPr marL="0" indent="0">
              <a:buNone/>
            </a:pPr>
            <a:r>
              <a:rPr/>
              <a:t>Select an existing dashboard and click the </a:t>
            </a:r>
            <a:r>
              <a:rPr lang="en-US" b="1" dirty="0">
                <a:solidFill>
                  <a:srgbClr val="000000"/>
                </a:solidFill>
                <a:latin typeface="Arial" panose="020B0604020202020204" pitchFamily="34" charset="0"/>
                <a:cs typeface="Arial" panose="020B0604020202020204" pitchFamily="34" charset="0"/>
              </a:rPr>
              <a:t>Share Dashboard</a:t>
            </a:r>
            <a:r>
              <a:rPr/>
              <a:t> icon in the top-right corner.</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Sharing Dashboards Using URL</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You can create a URL for the selected dashboard.</a:t>
            </a:r>
          </a:p>
          <a:p>
            <a:pPr marL="0" indent="0">
              <a:buNone/>
            </a:pPr>
            <a:r>
              <a:rPr/>
              <a:t>Click </a:t>
            </a:r>
            <a:r>
              <a:rPr lang="en-US" b="1" dirty="0">
                <a:solidFill>
                  <a:srgbClr val="000000"/>
                </a:solidFill>
                <a:latin typeface="Arial" panose="020B0604020202020204" pitchFamily="34" charset="0"/>
                <a:cs typeface="Arial" panose="020B0604020202020204" pitchFamily="34" charset="0"/>
              </a:rPr>
              <a:t>Copy Link</a:t>
            </a:r>
            <a:r>
              <a:rPr/>
              <a:t> to copy the link to the clipboard.</a:t>
            </a:r>
          </a:p>
          <a:p>
            <a:pPr marL="0" indent="0">
              <a:buNone/>
            </a:pPr>
            <a:r>
              <a:rPr/>
              <a:t>Link Expiry can be set to 1 Day, 1 Week, 1 Month, 3 Months, or Never Expire.</a:t>
            </a:r>
          </a:p>
        </p:txBody>
      </p:sp>
      <p:pic>
        <p:nvPicPr>
          <p:cNvPr id="13" name="Content Placeholder 12|817|597" descr="graphical user interface, text,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960312"/>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Sharing Dashboards Using Email</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Built-in or custom dashboards can be shared through email with different users. Link Expiry can be set to 1 Day, 1 Week, 1 Month, 3 Months, or Never Expire.</a:t>
            </a:r>
          </a:p>
        </p:txBody>
      </p:sp>
      <p:pic>
        <p:nvPicPr>
          <p:cNvPr id="8" name="Content Placeholder 7|817|596" descr="graphical user interface, application">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954723" y="1582738"/>
            <a:ext cx="6282554" cy="4583112"/>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TextAndImage">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lvl1pPr algn="l" defTabSz="914400" rtl="0" eaLnBrk="1" latinLnBrk="0" hangingPunct="1">
              <a:lnSpc>
                <a:spcPts val="2400"/>
              </a:lnSpc>
              <a:spcBef>
                <a:spcPct val="0"/>
              </a:spcBef>
              <a:buNone/>
              <a:defRPr lang="en-US" sz="2200" b="0" kern="1200" baseline="0" dirty="0">
                <a:solidFill>
                  <a:schemeClr val="accent2"/>
                </a:solidFill>
                <a:latin typeface="Arial" panose="020B0604020202020204" pitchFamily="34" charset="0"/>
                <a:ea typeface="+mj-ea"/>
                <a:cs typeface="Arial" panose="020B0604020202020204" pitchFamily="34" charset="0"/>
              </a:defRPr>
            </a:lvl1pPr>
          </a:lstStyle>
          <a:p>
            <a:r>
              <a:rPr/>
              <a:t>Sharing Dashboards Using Embed</a:t>
            </a:r>
          </a:p>
        </p:txBody>
      </p:sp>
      <p:sp>
        <p:nvSpPr>
          <p:cNvPr id="3" name="Content Placeholder 2"/>
          <p:cNvSpPr>
            <a:spLocks noGrp="1"/>
          </p:cNvSpPr>
          <p:nvPr>
            <p:ph idx="1"/>
          </p:nvPr>
        </p:nvSpPr>
        <p:spPr>
          <a:xfrm>
            <a:off x="609600" y="914400"/>
            <a:ext cx="10972800" cy="587830"/>
          </a:xfrm>
          <a:prstGeom prst="rect">
            <a:avLst/>
          </a:prstGeom>
        </p:spPr>
        <p:txBody>
          <a:bodyPr>
            <a:noAutofit/>
          </a:bodyPr>
          <a:lstStyle>
            <a:lvl1pPr>
              <a:defRPr/>
            </a:lvl1pPr>
          </a:lstStyle>
          <a:p>
            <a:pPr marL="0" indent="0">
              <a:buNone/>
            </a:pPr>
            <a:r>
              <a:rPr/>
              <a:t>Built-in or custom dashboards can be shared with different users by copying the HTML code to another web page. Link Expiry can be set to 1 Day, 1 Week, 1 Month, 3 Months, or Never Expire.</a:t>
            </a:r>
          </a:p>
        </p:txBody>
      </p:sp>
      <p:pic>
        <p:nvPicPr>
          <p:cNvPr id="8" name="Content Placeholder 7|2433|1783" descr="graphical user interface, text">
            <a:extLst>
              <a:ext uri="{FF2B5EF4-FFF2-40B4-BE49-F238E27FC236}">
                <a16:creationId xmlns:a16="http://schemas.microsoft.com/office/drawing/2014/main" xmlns="" id="{7BED48D6-5E08-4BBE-A22B-926F5CAE8633}"/>
              </a:ext>
            </a:extLst>
          </p:cNvPr>
          <p:cNvPicPr>
            <a:picLocks noGrp="1" noChangeAspect="1"/>
          </p:cNvPicPr>
          <p:nvPr>
            <p:ph sz="quarter" idx="12"/>
          </p:nvPr>
        </p:nvPicPr>
        <p:blipFill>
          <a:blip r:embed="rId4"/>
          <a:stretch>
            <a:fillRect/>
          </a:stretch>
        </p:blipFill>
        <p:spPr>
          <a:xfrm>
            <a:off x="2969048" y="1582738"/>
            <a:ext cx="6253904" cy="4583112"/>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Module Lessons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mj-lt"/>
              <a:buAutoNum type="arabicPeriod"/>
            </a:pPr>
            <a:r>
              <a:rPr/>
              <a:t>Dashboards and Widgets</a:t>
            </a:r>
          </a:p>
          <a:p>
            <a:pPr>
              <a:buFont typeface="+mj-lt"/>
              <a:buAutoNum type="arabicPeriod" startAt="2"/>
            </a:pPr>
            <a:r>
              <a:rPr/>
              <a:t>Managing Dashboards</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Sharing Dashboards Using Group Sharing</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Predefined or custom dashboards can be shared with different authentication groups.</a:t>
            </a:r>
          </a:p>
          <a:p>
            <a:pPr marL="0" indent="0">
              <a:buNone/>
            </a:pPr>
            <a:r>
              <a:rPr/>
              <a:t>Select the group to which you want to grant dashboard access from the drop-down menu and click </a:t>
            </a:r>
            <a:r>
              <a:rPr lang="en-US" b="1" dirty="0">
                <a:solidFill>
                  <a:srgbClr val="000000"/>
                </a:solidFill>
                <a:latin typeface="Arial" panose="020B0604020202020204" pitchFamily="34" charset="0"/>
                <a:cs typeface="Arial" panose="020B0604020202020204" pitchFamily="34" charset="0"/>
              </a:rPr>
              <a:t>INCLUDE</a:t>
            </a:r>
            <a:r>
              <a:rPr/>
              <a:t>.</a:t>
            </a:r>
          </a:p>
          <a:p>
            <a:pPr marL="0" indent="0">
              <a:buNone/>
            </a:pPr>
            <a:r>
              <a:rPr/>
              <a:t>To share dashboard edit privileges with the group, select the </a:t>
            </a:r>
            <a:r>
              <a:rPr lang="en-US" b="1" dirty="0">
                <a:solidFill>
                  <a:srgbClr val="000000"/>
                </a:solidFill>
                <a:latin typeface="Arial" panose="020B0604020202020204" pitchFamily="34" charset="0"/>
                <a:cs typeface="Arial" panose="020B0604020202020204" pitchFamily="34" charset="0"/>
              </a:rPr>
              <a:t>Allow editing</a:t>
            </a:r>
            <a:r>
              <a:rPr/>
              <a:t> checkbox.</a:t>
            </a:r>
          </a:p>
        </p:txBody>
      </p:sp>
      <p:pic>
        <p:nvPicPr>
          <p:cNvPr id="13" name="Content Placeholder 12|818|598" descr="graphical user interface, text, application">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962097"/>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Sharing Dashboards Using Export</a:t>
            </a:r>
          </a:p>
        </p:txBody>
      </p:sp>
      <p:pic>
        <p:nvPicPr>
          <p:cNvPr id="3" name="Content Placeholder 2|2873|2092" descr="graphical user interface, application"/>
          <p:cNvPicPr>
            <a:picLocks noGrp="1" noChangeAspect="1"/>
          </p:cNvPicPr>
          <p:nvPr>
            <p:ph sz="half" idx="1"/>
          </p:nvPr>
        </p:nvPicPr>
        <p:blipFill>
          <a:blip r:embed="rId4"/>
          <a:stretch>
            <a:fillRect/>
          </a:stretch>
        </p:blipFill>
        <p:spPr>
          <a:xfrm>
            <a:off x="4377837" y="914400"/>
            <a:ext cx="7204563" cy="5246065"/>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Predefined or custom dashboards can be exported to different VCF Operations environments.</a:t>
            </a:r>
          </a:p>
          <a:p>
            <a:pPr marL="0" indent="0">
              <a:buNone/>
            </a:pPr>
            <a:r>
              <a:rPr/>
              <a:t>Click </a:t>
            </a:r>
            <a:r>
              <a:rPr lang="en-US" b="1" dirty="0">
                <a:solidFill>
                  <a:srgbClr val="000000"/>
                </a:solidFill>
                <a:latin typeface="Arial" panose="020B0604020202020204" pitchFamily="34" charset="0"/>
                <a:cs typeface="Arial" panose="020B0604020202020204" pitchFamily="34" charset="0"/>
              </a:rPr>
              <a:t>EXPORT</a:t>
            </a:r>
            <a:r>
              <a:rPr/>
              <a:t> to generate a ZIP file containing the dashboard. The ZIP file can be unzipped to an XML file, which can be imported to any other VCF Operations environment.</a:t>
            </a:r>
          </a:p>
          <a:p>
            <a:pPr marL="0" indent="0">
              <a:buNone/>
            </a:pPr>
            <a:r>
              <a:rPr/>
              <a:t>The Export sharing option can be useful when you need to move complex dashboards between VCF Operations environments, for example, moving a multi-interaction inventory dashboard from your testing environment to your production environment.</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Understanding Dashboard Ownerships</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When you share a dashboard, it becomes available to all the users in the user group that you select for sharing.</a:t>
            </a:r>
          </a:p>
          <a:p>
            <a:pPr marL="0" indent="0">
              <a:buNone/>
            </a:pPr>
            <a:r>
              <a:rPr/>
              <a:t>When a dashboard is shared, only the owner of the dashboard can edit it.</a:t>
            </a:r>
          </a:p>
          <a:p>
            <a:pPr marL="0" indent="0">
              <a:buNone/>
            </a:pPr>
            <a:r>
              <a:rPr/>
              <a:t>The Shared Dashboards column indicates whether a dashboard is shared or not shared.</a:t>
            </a:r>
          </a:p>
        </p:txBody>
      </p:sp>
      <p:pic>
        <p:nvPicPr>
          <p:cNvPr id="13" name="Content Placeholder 12|1145|1046" descr="graphical user interface, application, table">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4951119"/>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Dashboard Ownership Transfers</a:t>
            </a:r>
          </a:p>
        </p:txBody>
      </p:sp>
      <p:pic>
        <p:nvPicPr>
          <p:cNvPr id="3" name="Content Placeholder 2|2596|2379" descr="a screenshot of a computer"/>
          <p:cNvPicPr>
            <a:picLocks noGrp="1" noChangeAspect="1"/>
          </p:cNvPicPr>
          <p:nvPr>
            <p:ph sz="half" idx="1"/>
          </p:nvPr>
        </p:nvPicPr>
        <p:blipFill>
          <a:blip r:embed="rId4"/>
          <a:stretch>
            <a:fillRect/>
          </a:stretch>
        </p:blipFill>
        <p:spPr>
          <a:xfrm>
            <a:off x="5114888" y="914400"/>
            <a:ext cx="5730460"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Dashboards can be transferred to different users. After the dashboard is transferred, the dashboard disappears from the current owner's login account.</a:t>
            </a:r>
          </a:p>
          <a:p>
            <a:pPr marL="0" indent="0">
              <a:buNone/>
            </a:pPr>
            <a:r>
              <a:rPr/>
              <a:t>Select the dashboard from the Dashboard list and select </a:t>
            </a:r>
            <a:r>
              <a:rPr lang="en-US" b="1" dirty="0">
                <a:solidFill>
                  <a:srgbClr val="000000"/>
                </a:solidFill>
                <a:latin typeface="Arial" panose="020B0604020202020204" pitchFamily="34" charset="0"/>
                <a:cs typeface="Arial" panose="020B0604020202020204" pitchFamily="34" charset="0"/>
              </a:rPr>
              <a:t>Change Ownership</a:t>
            </a:r>
            <a:r>
              <a:rPr/>
              <a:t> from the dashboard management menu.</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Managing Orphaned and Unassigned Content</a:t>
            </a:r>
          </a:p>
        </p:txBody>
      </p:sp>
      <p:sp>
        <p:nvSpPr>
          <p:cNvPr id="11" name="Content Placeholder 10">
            <a:extLst>
              <a:ext uri="{FF2B5EF4-FFF2-40B4-BE49-F238E27FC236}">
                <a16:creationId xmlns:a16="http://schemas.microsoft.com/office/drawing/2014/main" xmlns="" id="{03C94062-1286-4C6A-8575-A88C141666A3}"/>
              </a:ext>
            </a:extLst>
          </p:cNvPr>
          <p:cNvSpPr>
            <a:spLocks noGrp="1"/>
          </p:cNvSpPr>
          <p:nvPr>
            <p:ph sz="quarter" idx="11"/>
          </p:nvPr>
        </p:nvSpPr>
        <p:spPr>
          <a:xfrm>
            <a:off x="609600" y="914400"/>
            <a:ext cx="5414963" cy="5251450"/>
          </a:xfrm>
        </p:spPr>
        <p:txBody>
          <a:bodyPr/>
          <a:lstStyle/>
          <a:p>
            <a:pPr marL="0" indent="0">
              <a:buNone/>
            </a:pPr>
            <a:r>
              <a:rPr/>
              <a:t>When the user who created the dashboards, report schedules, and credentials created are deleted, or when the dashboards, report schedules, and credentials are unassigned, this content becomes Orphaned or Unassigned in VCF Operations.</a:t>
            </a:r>
          </a:p>
          <a:p>
            <a:pPr marL="0" indent="0">
              <a:buNone/>
            </a:pPr>
            <a:r>
              <a:rPr/>
              <a:t>To access the Orphaned and Unassigned content, navigate to </a:t>
            </a:r>
            <a:r>
              <a:rPr lang="en-US" b="1" dirty="0">
                <a:solidFill>
                  <a:srgbClr val="000000"/>
                </a:solidFill>
                <a:latin typeface="Arial" panose="020B0604020202020204" pitchFamily="34" charset="0"/>
                <a:cs typeface="Arial" panose="020B0604020202020204" pitchFamily="34" charset="0"/>
              </a:rPr>
              <a:t>Administration &gt; Control Panel &gt; Orphaned Content</a:t>
            </a:r>
            <a:r>
              <a:rPr/>
              <a:t>.</a:t>
            </a:r>
          </a:p>
          <a:p>
            <a:pPr marL="0" indent="0">
              <a:buNone/>
            </a:pPr>
            <a:r>
              <a:rPr/>
              <a:t>As an admin user, you can take ownership, assign ownership, discard orphaned dashboards, or report schedules and credentials from the </a:t>
            </a:r>
            <a:r>
              <a:rPr lang="en-US" b="1" dirty="0">
                <a:solidFill>
                  <a:srgbClr val="000000"/>
                </a:solidFill>
                <a:latin typeface="Arial" panose="020B0604020202020204" pitchFamily="34" charset="0"/>
                <a:cs typeface="Arial" panose="020B0604020202020204" pitchFamily="34" charset="0"/>
              </a:rPr>
              <a:t>ACTIONS</a:t>
            </a:r>
            <a:r>
              <a:rPr/>
              <a:t> menu.</a:t>
            </a:r>
          </a:p>
        </p:txBody>
      </p:sp>
      <p:pic>
        <p:nvPicPr>
          <p:cNvPr id="13" name="Content Placeholder 12|3870|2475" descr="graphical user interface, text, application, email">
            <a:extLst>
              <a:ext uri="{FF2B5EF4-FFF2-40B4-BE49-F238E27FC236}">
                <a16:creationId xmlns:a16="http://schemas.microsoft.com/office/drawing/2014/main" xmlns="" id="{4E9B68EA-4A98-4398-BBF4-205E456744B4}"/>
              </a:ext>
            </a:extLst>
          </p:cNvPr>
          <p:cNvPicPr>
            <a:picLocks noGrp="1" noChangeAspect="1"/>
          </p:cNvPicPr>
          <p:nvPr>
            <p:ph sz="quarter" idx="12"/>
          </p:nvPr>
        </p:nvPicPr>
        <p:blipFill>
          <a:blip r:embed="rId4"/>
          <a:stretch>
            <a:fillRect/>
          </a:stretch>
        </p:blipFill>
        <p:spPr>
          <a:xfrm>
            <a:off x="6162675" y="914400"/>
            <a:ext cx="5419725" cy="3466103"/>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the Summary Tab</a:t>
            </a:r>
          </a:p>
        </p:txBody>
      </p:sp>
      <p:pic>
        <p:nvPicPr>
          <p:cNvPr id="3" name="Content Placeholder 2|1484|1052" descr="graphical user interface, application, email"/>
          <p:cNvPicPr>
            <a:picLocks noGrp="1" noChangeAspect="1"/>
          </p:cNvPicPr>
          <p:nvPr>
            <p:ph sz="half" idx="1"/>
          </p:nvPr>
        </p:nvPicPr>
        <p:blipFill>
          <a:blip r:embed="rId4"/>
          <a:stretch>
            <a:fillRect/>
          </a:stretch>
        </p:blipFill>
        <p:spPr>
          <a:xfrm>
            <a:off x="4377837" y="914400"/>
            <a:ext cx="7204563" cy="5107278"/>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In the VCF Operations console, you can view the summary of an object by navigating to Inventory and selecting the object.</a:t>
            </a:r>
          </a:p>
          <a:p>
            <a:pPr marL="0" indent="0">
              <a:buNone/>
            </a:pPr>
            <a:r>
              <a:rPr/>
              <a:t>By default, the </a:t>
            </a:r>
            <a:r>
              <a:rPr lang="en-US" b="1" dirty="0">
                <a:solidFill>
                  <a:srgbClr val="000000"/>
                </a:solidFill>
                <a:latin typeface="Arial" panose="020B0604020202020204" pitchFamily="34" charset="0"/>
                <a:cs typeface="Arial" panose="020B0604020202020204" pitchFamily="34" charset="0"/>
              </a:rPr>
              <a:t>Summary</a:t>
            </a:r>
            <a:r>
              <a:rPr/>
              <a:t> tab provides an overview of the health, risk, and efficiency states of the selected object, group, or application.</a:t>
            </a:r>
          </a:p>
          <a:p>
            <a:pPr marL="0" indent="0">
              <a:buNone/>
            </a:pPr>
            <a:r>
              <a:rPr/>
              <a:t>You can change the </a:t>
            </a:r>
            <a:r>
              <a:rPr lang="en-US" b="1" dirty="0">
                <a:solidFill>
                  <a:srgbClr val="000000"/>
                </a:solidFill>
                <a:latin typeface="Arial" panose="020B0604020202020204" pitchFamily="34" charset="0"/>
                <a:cs typeface="Arial" panose="020B0604020202020204" pitchFamily="34" charset="0"/>
              </a:rPr>
              <a:t>Summary</a:t>
            </a:r>
            <a:r>
              <a:rPr/>
              <a:t> tab to a different dashboard to get information specific to your needs.</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Changing the Summary Tab</a:t>
            </a:r>
          </a:p>
        </p:txBody>
      </p:sp>
      <p:pic>
        <p:nvPicPr>
          <p:cNvPr id="3" name="Content Placeholder 2|2698|2155" descr="graphical user interface, application"/>
          <p:cNvPicPr>
            <a:picLocks noGrp="1" noChangeAspect="1"/>
          </p:cNvPicPr>
          <p:nvPr>
            <p:ph sz="half" idx="1"/>
          </p:nvPr>
        </p:nvPicPr>
        <p:blipFill>
          <a:blip r:embed="rId4"/>
          <a:stretch>
            <a:fillRect/>
          </a:stretch>
        </p:blipFill>
        <p:spPr>
          <a:xfrm>
            <a:off x="4692784" y="914400"/>
            <a:ext cx="6574668" cy="5251450"/>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In the </a:t>
            </a:r>
            <a:r>
              <a:rPr lang="en-US" b="1" dirty="0">
                <a:solidFill>
                  <a:srgbClr val="000000"/>
                </a:solidFill>
                <a:latin typeface="Arial" panose="020B0604020202020204" pitchFamily="34" charset="0"/>
                <a:cs typeface="Arial" panose="020B0604020202020204" pitchFamily="34" charset="0"/>
              </a:rPr>
              <a:t>Manage Summary Dashboards</a:t>
            </a:r>
            <a:r>
              <a:rPr/>
              <a:t> dialog box, you can assign a dashboard to the object type selected.</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To assign a dashboard to an object type:</a:t>
            </a:r>
          </a:p>
          <a:p>
            <a:pPr>
              <a:buFont typeface="+mj-lt"/>
              <a:buAutoNum type="arabicPeriod"/>
            </a:pPr>
            <a:r>
              <a:rPr/>
              <a:t>Select </a:t>
            </a:r>
            <a:r>
              <a:rPr lang="en-US" b="1" dirty="0">
                <a:solidFill>
                  <a:srgbClr val="000000"/>
                </a:solidFill>
                <a:latin typeface="Arial" panose="020B0604020202020204" pitchFamily="34" charset="0"/>
                <a:cs typeface="Arial" panose="020B0604020202020204" pitchFamily="34" charset="0"/>
              </a:rPr>
              <a:t>Manage Summary Dashboards</a:t>
            </a:r>
            <a:r>
              <a:rPr/>
              <a:t> from the dashboard management menu.</a:t>
            </a:r>
          </a:p>
          <a:p>
            <a:pPr>
              <a:buFont typeface="+mj-lt"/>
              <a:buAutoNum type="arabicPeriod" startAt="2"/>
            </a:pPr>
            <a:r>
              <a:rPr/>
              <a:t>Select the adapter type and object and click the </a:t>
            </a:r>
            <a:r>
              <a:rPr lang="en-US" b="1" dirty="0">
                <a:solidFill>
                  <a:srgbClr val="000000"/>
                </a:solidFill>
                <a:latin typeface="Arial" panose="020B0604020202020204" pitchFamily="34" charset="0"/>
                <a:cs typeface="Arial" panose="020B0604020202020204" pitchFamily="34" charset="0"/>
              </a:rPr>
              <a:t>Assign a dashboard</a:t>
            </a:r>
            <a:r>
              <a:rPr/>
              <a:t> icon.</a:t>
            </a:r>
          </a:p>
          <a:p>
            <a:pPr>
              <a:buFont typeface="+mj-lt"/>
              <a:buAutoNum type="arabicPeriod" startAt="3"/>
            </a:pPr>
            <a:r>
              <a:rPr/>
              <a:t>Select a dashboard from the list of dashboards and click </a:t>
            </a:r>
            <a:r>
              <a:rPr lang="en-US" b="1" dirty="0">
                <a:solidFill>
                  <a:srgbClr val="000000"/>
                </a:solidFill>
                <a:latin typeface="Arial" panose="020B0604020202020204" pitchFamily="34" charset="0"/>
                <a:cs typeface="Arial" panose="020B0604020202020204" pitchFamily="34" charset="0"/>
              </a:rPr>
              <a:t>OK</a:t>
            </a:r>
            <a:r>
              <a:rPr/>
              <a:t>.</a:t>
            </a:r>
          </a:p>
          <a:p>
            <a:pPr>
              <a:buFont typeface="+mj-lt"/>
              <a:buAutoNum type="arabicPeriod" startAt="4"/>
            </a:pPr>
            <a:r>
              <a:rPr/>
              <a:t>Click </a:t>
            </a:r>
            <a:r>
              <a:rPr lang="en-US" b="1" dirty="0">
                <a:solidFill>
                  <a:srgbClr val="000000"/>
                </a:solidFill>
                <a:latin typeface="Arial" panose="020B0604020202020204" pitchFamily="34" charset="0"/>
                <a:cs typeface="Arial" panose="020B0604020202020204" pitchFamily="34" charset="0"/>
              </a:rPr>
              <a:t>Save</a:t>
            </a:r>
            <a:r>
              <a:rPr/>
              <a:t>.</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Managing Dashboard Folders</a:t>
            </a:r>
          </a:p>
        </p:txBody>
      </p:sp>
      <p:pic>
        <p:nvPicPr>
          <p:cNvPr id="3" name="Content Placeholder 2|3790|2046" descr="graphical user interface, application"/>
          <p:cNvPicPr>
            <a:picLocks noGrp="1" noChangeAspect="1"/>
          </p:cNvPicPr>
          <p:nvPr>
            <p:ph sz="half" idx="1"/>
          </p:nvPr>
        </p:nvPicPr>
        <p:blipFill>
          <a:blip r:embed="rId4"/>
          <a:stretch>
            <a:fillRect/>
          </a:stretch>
        </p:blipFill>
        <p:spPr>
          <a:xfrm>
            <a:off x="4377837" y="914400"/>
            <a:ext cx="7204563" cy="3889323"/>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You can create dashboard folders to group the dashboards in a way that is meaningful to you.</a:t>
            </a:r>
          </a:p>
          <a:p>
            <a:pPr marL="0" indent="0">
              <a:buNone/>
            </a:pPr>
            <a:r>
              <a:rPr/>
              <a:t>To create a dashboard folder, click </a:t>
            </a:r>
            <a:r>
              <a:rPr lang="en-US" b="1" dirty="0">
                <a:solidFill>
                  <a:srgbClr val="000000"/>
                </a:solidFill>
                <a:latin typeface="Arial" panose="020B0604020202020204" pitchFamily="34" charset="0"/>
                <a:cs typeface="Arial" panose="020B0604020202020204" pitchFamily="34" charset="0"/>
              </a:rPr>
              <a:t>NEW FOLDER</a:t>
            </a:r>
            <a:r>
              <a:rPr/>
              <a:t> in the </a:t>
            </a:r>
            <a:r>
              <a:rPr lang="en-US" b="1" dirty="0">
                <a:solidFill>
                  <a:srgbClr val="000000"/>
                </a:solidFill>
                <a:latin typeface="Arial" panose="020B0604020202020204" pitchFamily="34" charset="0"/>
                <a:cs typeface="Arial" panose="020B0604020202020204" pitchFamily="34" charset="0"/>
              </a:rPr>
              <a:t>Folders</a:t>
            </a:r>
            <a:r>
              <a:rPr/>
              <a:t> pane and enter the name of the folder.</a:t>
            </a:r>
          </a:p>
          <a:p>
            <a:pPr marL="0" indent="0">
              <a:buNone/>
            </a:pPr>
            <a:r>
              <a:rPr/>
              <a:t>You can add a dashboard to the folder by dragging the dashboard to the folder.</a:t>
            </a: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Lab: Creating Dashboards and Configuring Widgets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Create a vSphere dashboard and configure widgets:</a:t>
            </a:r>
          </a:p>
          <a:p>
            <a:pPr>
              <a:buFont typeface="+mj-lt"/>
              <a:buAutoNum type="arabicPeriod"/>
            </a:pPr>
            <a:r>
              <a:rPr/>
              <a:t>Create the vSphere Metrics Dashboard</a:t>
            </a:r>
          </a:p>
          <a:p>
            <a:pPr>
              <a:buFont typeface="+mj-lt"/>
              <a:buAutoNum type="arabicPeriod" startAt="2"/>
            </a:pPr>
            <a:r>
              <a:rPr/>
              <a:t>Add Widgets to the vSphere Metrics Dashboard</a:t>
            </a:r>
          </a:p>
          <a:p>
            <a:pPr>
              <a:buFont typeface="+mj-lt"/>
              <a:buAutoNum type="arabicPeriod" startAt="3"/>
            </a:pPr>
            <a:r>
              <a:rPr/>
              <a:t>Configure a Widget Interaction in the vSphere Metrics Dashboard</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Review of 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Configure dashboard sharing options</a:t>
            </a:r>
          </a:p>
          <a:p>
            <a:pPr>
              <a:buFont typeface="Arial" pitchFamily="34" charset="0"/>
              <a:buChar char="•"/>
            </a:pPr>
            <a:r>
              <a:rPr/>
              <a:t>Manage dashboards</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Transition">
    <p:spTree>
      <p:nvGrpSpPr>
        <p:cNvPr id="1" name="Shape 14324"/>
        <p:cNvGrpSpPr/>
        <p:nvPr/>
      </p:nvGrpSpPr>
      <p:grpSpPr>
        <a:xfrm>
          <a:off x="0" y="0"/>
          <a:ext cx="0" cy="0"/>
          <a:chOff x="0" y="0"/>
          <a:chExt cx="0" cy="0"/>
        </a:xfrm>
      </p:grpSpPr>
      <p:grpSp>
        <p:nvGrpSpPr>
          <p:cNvPr id="14330" name="Google Shape;14330;g31fba719216_1_9076"/>
          <p:cNvGrpSpPr/>
          <p:nvPr/>
        </p:nvGrpSpPr>
        <p:grpSpPr>
          <a:xfrm>
            <a:off x="265694" y="6323272"/>
            <a:ext cx="1249547" cy="369649"/>
            <a:chOff x="265625" y="6323271"/>
            <a:chExt cx="1249222" cy="369649"/>
          </a:xfrm>
        </p:grpSpPr>
        <p:grpSp>
          <p:nvGrpSpPr>
            <p:cNvPr id="14331" name="Google Shape;14331;g31fba719216_1_9076"/>
            <p:cNvGrpSpPr/>
            <p:nvPr/>
          </p:nvGrpSpPr>
          <p:grpSpPr>
            <a:xfrm>
              <a:off x="745455" y="6594444"/>
              <a:ext cx="722663" cy="98476"/>
              <a:chOff x="745455" y="6594444"/>
              <a:chExt cx="722663" cy="98476"/>
            </a:xfrm>
          </p:grpSpPr>
        </p:grpSp>
        <p:grpSp>
          <p:nvGrpSpPr>
            <p:cNvPr id="14342" name="Google Shape;14342;g31fba719216_1_9076"/>
            <p:cNvGrpSpPr/>
            <p:nvPr/>
          </p:nvGrpSpPr>
          <p:grpSpPr>
            <a:xfrm>
              <a:off x="265625" y="6323271"/>
              <a:ext cx="1249222" cy="190348"/>
              <a:chOff x="265625" y="6323271"/>
              <a:chExt cx="1249222" cy="190348"/>
            </a:xfrm>
          </p:grpSpPr>
        </p:grpSp>
      </p:grpSp>
      <p:sp>
        <p:nvSpPr>
          <p:cNvPr id="2" name="Title 1">
            <a:extLst>
              <a:ext uri="{FF2B5EF4-FFF2-40B4-BE49-F238E27FC236}">
                <a16:creationId xmlns:a16="http://schemas.microsoft.com/office/drawing/2014/main" xmlns="" id="{BC563103-34C6-8E9E-ED74-AD6B52229BD5}"/>
              </a:ext>
            </a:extLst>
          </p:cNvPr>
          <p:cNvSpPr>
            <a:spLocks noGrp="1"/>
          </p:cNvSpPr>
          <p:nvPr>
            <p:ph type="title"/>
          </p:nvPr>
        </p:nvSpPr>
        <p:spPr>
          <a:xfrm>
            <a:off x="571282" y="2494217"/>
            <a:ext cx="6429300" cy="1229360"/>
          </a:xfrm>
        </p:spPr>
        <p:txBody>
          <a:bodyPr wrap="square" anchor="t"/>
          <a:lstStyle>
            <a:lvl1pPr algn="l">
              <a:lnSpc>
                <a:spcPts val="4000"/>
              </a:lnSpc>
              <a:spcBef>
                <a:spcPts val="1200"/>
              </a:spcBef>
              <a:defRPr sz="3600" b="0" cap="none" baseline="0">
                <a:solidFill>
                  <a:schemeClr val="accent2"/>
                </a:solidFill>
              </a:defRPr>
            </a:lvl1pPr>
          </a:lstStyle>
          <a:p>
            <a:r>
              <a:rPr/>
              <a:t>Dashboards and Widgets</a:t>
            </a:r>
          </a:p>
        </p:txBody>
      </p:sp>
      <p:sp>
        <p:nvSpPr>
          <p:cNvPr id="10007" name="NewShape"/>
          <p:cNvSpPr txBox="1"/>
          <p:nvPr/>
        </p:nvSpPr>
        <p:spPr>
          <a:xfrm>
            <a:off x="1571604" y="1285860"/>
            <a:ext cx="3643338" cy="369332"/>
          </a:xfrm>
          <a:prstGeom prst="rect">
            <a:avLst/>
          </a:prstGeom>
          <a:noFill/>
        </p:spPr>
        <p:txBody>
          <a:bodyPr wrap="square" rtlCol="0"/>
          <a:lstStyle/>
          <a:p>
            <a:pPr marL="0" indent="0">
              <a:buNone/>
            </a:pPr>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ingl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78923-D2E2-4677-A54B-37B7C98B9474}"/>
              </a:ext>
            </a:extLst>
          </p:cNvPr>
          <p:cNvSpPr>
            <a:spLocks noGrp="1"/>
          </p:cNvSpPr>
          <p:nvPr>
            <p:ph type="title"/>
          </p:nvPr>
        </p:nvSpPr>
        <p:spPr/>
        <p:txBody>
          <a:bodyPr/>
          <a:lstStyle/>
          <a:p>
            <a:r>
              <a:rPr/>
              <a:t>Learner Objectives</a:t>
            </a:r>
          </a:p>
        </p:txBody>
      </p:sp>
      <p:sp>
        <p:nvSpPr>
          <p:cNvPr id="6" name="Content Placeholder 5">
            <a:extLst>
              <a:ext uri="{FF2B5EF4-FFF2-40B4-BE49-F238E27FC236}">
                <a16:creationId xmlns:a16="http://schemas.microsoft.com/office/drawing/2014/main" xmlns="" id="{A3D9C313-9D74-4417-9CE5-3067F940B13A}"/>
              </a:ext>
            </a:extLst>
          </p:cNvPr>
          <p:cNvSpPr>
            <a:spLocks noGrp="1"/>
          </p:cNvSpPr>
          <p:nvPr>
            <p:ph sz="quarter" idx="12"/>
          </p:nvPr>
        </p:nvSpPr>
        <p:spPr>
          <a:xfrm>
            <a:off x="609600" y="914401"/>
            <a:ext cx="10972800" cy="5251450"/>
          </a:xfrm>
        </p:spPr>
        <p:txBody>
          <a:bodyPr/>
          <a:lstStyle/>
          <a:p>
            <a:pPr>
              <a:buFont typeface="Arial" pitchFamily="34" charset="0"/>
              <a:buChar char="•"/>
            </a:pPr>
            <a:r>
              <a:rPr/>
              <a:t>Describe the functions of dashboards</a:t>
            </a:r>
          </a:p>
          <a:p>
            <a:pPr>
              <a:buFont typeface="Arial" pitchFamily="34" charset="0"/>
              <a:buChar char="•"/>
            </a:pPr>
            <a:r>
              <a:rPr/>
              <a:t>Build a custom dashboard</a:t>
            </a:r>
          </a:p>
          <a:p>
            <a:pPr>
              <a:buFont typeface="Arial" pitchFamily="34" charset="0"/>
              <a:buChar char="•"/>
            </a:pPr>
            <a:r>
              <a:rPr/>
              <a:t>Configure widget interactions</a:t>
            </a:r>
          </a:p>
          <a:p>
            <a:pPr>
              <a:buFont typeface="Arial" pitchFamily="34" charset="0"/>
              <a:buChar char="•"/>
            </a:pPr>
            <a:r>
              <a:rPr/>
              <a:t>Use metric configuration files</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Dashboards</a:t>
            </a:r>
          </a:p>
        </p:txBody>
      </p:sp>
      <p:pic>
        <p:nvPicPr>
          <p:cNvPr id="3" name="Content Placeholder 2|1689|1183" descr="a screenshot of a computer"/>
          <p:cNvPicPr>
            <a:picLocks noGrp="1" noChangeAspect="1"/>
          </p:cNvPicPr>
          <p:nvPr>
            <p:ph sz="half" idx="1"/>
          </p:nvPr>
        </p:nvPicPr>
        <p:blipFill>
          <a:blip r:embed="rId4"/>
          <a:stretch>
            <a:fillRect/>
          </a:stretch>
        </p:blipFill>
        <p:spPr>
          <a:xfrm>
            <a:off x="4377837" y="914400"/>
            <a:ext cx="7204563" cy="5046179"/>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Dashboards present a visual overview of the performance and state of objects in your virtual infrastructure. To access dashboards, you must navigate to </a:t>
            </a:r>
            <a:r>
              <a:rPr lang="en-US" b="1" dirty="0">
                <a:solidFill>
                  <a:srgbClr val="000000"/>
                </a:solidFill>
                <a:latin typeface="Arial" panose="020B0604020202020204" pitchFamily="34" charset="0"/>
                <a:cs typeface="Arial" panose="020B0604020202020204" pitchFamily="34" charset="0"/>
              </a:rPr>
              <a:t>Infrastructure Operations &gt; Dashboards &amp; Reports &gt; Dashboards</a:t>
            </a:r>
            <a:r>
              <a:rPr/>
              <a:t>.</a:t>
            </a:r>
          </a:p>
          <a:p>
            <a:pPr marL="0" indent="0">
              <a:buNone/>
            </a:pPr>
            <a:r>
              <a:rPr/>
              <a:t>You can view the predefined dashboards on the </a:t>
            </a:r>
            <a:r>
              <a:rPr lang="en-US" b="1" dirty="0">
                <a:solidFill>
                  <a:srgbClr val="000000"/>
                </a:solidFill>
                <a:latin typeface="Arial" panose="020B0604020202020204" pitchFamily="34" charset="0"/>
                <a:cs typeface="Arial" panose="020B0604020202020204" pitchFamily="34" charset="0"/>
              </a:rPr>
              <a:t>Overview</a:t>
            </a:r>
            <a:r>
              <a:rPr/>
              <a:t> tab, and view all dashboards (predefined and custom) on the </a:t>
            </a:r>
            <a:r>
              <a:rPr lang="en-US" b="1" dirty="0">
                <a:solidFill>
                  <a:srgbClr val="000000"/>
                </a:solidFill>
                <a:latin typeface="Arial" panose="020B0604020202020204" pitchFamily="34" charset="0"/>
                <a:cs typeface="Arial" panose="020B0604020202020204" pitchFamily="34" charset="0"/>
              </a:rPr>
              <a:t>Manage</a:t>
            </a:r>
            <a:r>
              <a:rPr/>
              <a:t> tab. The </a:t>
            </a:r>
            <a:r>
              <a:rPr lang="en-US" b="1" dirty="0">
                <a:solidFill>
                  <a:srgbClr val="000000"/>
                </a:solidFill>
                <a:latin typeface="Arial" panose="020B0604020202020204" pitchFamily="34" charset="0"/>
                <a:cs typeface="Arial" panose="020B0604020202020204" pitchFamily="34" charset="0"/>
              </a:rPr>
              <a:t>Manage</a:t>
            </a:r>
            <a:r>
              <a:rPr/>
              <a:t> tab also enables you to manage and alter any dashboards.</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Predefined Dashboards</a:t>
            </a:r>
          </a:p>
        </p:txBody>
      </p:sp>
      <p:pic>
        <p:nvPicPr>
          <p:cNvPr id="3" name="Content Placeholder 2|1689|1080" descr="graphical user interface, text, application, email"/>
          <p:cNvPicPr>
            <a:picLocks noGrp="1" noChangeAspect="1"/>
          </p:cNvPicPr>
          <p:nvPr>
            <p:ph sz="half" idx="1"/>
          </p:nvPr>
        </p:nvPicPr>
        <p:blipFill>
          <a:blip r:embed="rId4"/>
          <a:stretch>
            <a:fillRect/>
          </a:stretch>
        </p:blipFill>
        <p:spPr>
          <a:xfrm>
            <a:off x="4377837" y="914400"/>
            <a:ext cx="7204563" cy="4606825"/>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You can access some of the useful, predefined dashboards from the </a:t>
            </a:r>
            <a:r>
              <a:rPr lang="en-US" b="1" dirty="0">
                <a:solidFill>
                  <a:srgbClr val="000000"/>
                </a:solidFill>
                <a:latin typeface="Arial" panose="020B0604020202020204" pitchFamily="34" charset="0"/>
                <a:cs typeface="Arial" panose="020B0604020202020204" pitchFamily="34" charset="0"/>
              </a:rPr>
              <a:t>Dashboards &gt; Overview</a:t>
            </a:r>
            <a:r>
              <a:rPr/>
              <a:t> home page.</a:t>
            </a:r>
          </a:p>
          <a:p>
            <a:pPr marL="0" indent="0">
              <a:buNone/>
            </a:pPr>
            <a:r>
              <a:rPr/>
              <a:t>The predefined dashboards are categorized as follows: </a:t>
            </a:r>
            <a:r>
              <a:rPr lang="en-US" b="1" dirty="0">
                <a:solidFill>
                  <a:srgbClr val="000000"/>
                </a:solidFill>
                <a:latin typeface="Arial" panose="020B0604020202020204" pitchFamily="34" charset="0"/>
                <a:cs typeface="Arial" panose="020B0604020202020204" pitchFamily="34" charset="0"/>
              </a:rPr>
              <a:t>Availability</a:t>
            </a:r>
            <a:r>
              <a:rPr/>
              <a:t>, </a:t>
            </a:r>
            <a:r>
              <a:rPr lang="en-US" b="1" dirty="0">
                <a:solidFill>
                  <a:srgbClr val="000000"/>
                </a:solidFill>
                <a:latin typeface="Arial" panose="020B0604020202020204" pitchFamily="34" charset="0"/>
                <a:cs typeface="Arial" panose="020B0604020202020204" pitchFamily="34" charset="0"/>
              </a:rPr>
              <a:t>Configuration</a:t>
            </a:r>
            <a:r>
              <a:rPr/>
              <a:t>, </a:t>
            </a:r>
            <a:r>
              <a:rPr lang="en-US" b="1" dirty="0">
                <a:solidFill>
                  <a:srgbClr val="000000"/>
                </a:solidFill>
                <a:latin typeface="Arial" panose="020B0604020202020204" pitchFamily="34" charset="0"/>
                <a:cs typeface="Arial" panose="020B0604020202020204" pitchFamily="34" charset="0"/>
              </a:rPr>
              <a:t>Inventory</a:t>
            </a:r>
            <a:r>
              <a:rPr/>
              <a:t>, </a:t>
            </a:r>
            <a:r>
              <a:rPr lang="en-US" b="1" dirty="0">
                <a:solidFill>
                  <a:srgbClr val="000000"/>
                </a:solidFill>
                <a:latin typeface="Arial" panose="020B0604020202020204" pitchFamily="34" charset="0"/>
                <a:cs typeface="Arial" panose="020B0604020202020204" pitchFamily="34" charset="0"/>
              </a:rPr>
              <a:t>Performance</a:t>
            </a:r>
            <a:r>
              <a:rPr/>
              <a:t>, </a:t>
            </a:r>
            <a:r>
              <a:rPr lang="en-US" b="1" dirty="0">
                <a:solidFill>
                  <a:srgbClr val="000000"/>
                </a:solidFill>
                <a:latin typeface="Arial" panose="020B0604020202020204" pitchFamily="34" charset="0"/>
                <a:cs typeface="Arial" panose="020B0604020202020204" pitchFamily="34" charset="0"/>
              </a:rPr>
              <a:t>Capacity</a:t>
            </a:r>
            <a:r>
              <a:rPr/>
              <a:t>, and </a:t>
            </a:r>
            <a:r>
              <a:rPr lang="en-US" b="1" dirty="0">
                <a:solidFill>
                  <a:srgbClr val="000000"/>
                </a:solidFill>
                <a:latin typeface="Arial" panose="020B0604020202020204" pitchFamily="34" charset="0"/>
                <a:cs typeface="Arial" panose="020B0604020202020204" pitchFamily="34" charset="0"/>
              </a:rPr>
              <a:t>Cost</a:t>
            </a:r>
            <a:r>
              <a:rPr/>
              <a:t>.</a:t>
            </a:r>
          </a:p>
          <a:p>
            <a:pPr marL="0" indent="0">
              <a:buNone/>
            </a:pPr>
            <a:r>
              <a:rPr/>
              <a:t>To access any predefined dashboard, expand the selected category and click the specific dashboard.</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Text_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2200"/>
              </a:lnSpc>
              <a:defRPr/>
            </a:lvl1pPr>
          </a:lstStyle>
          <a:p>
            <a:r>
              <a:rPr/>
              <a:t>Predefined Dashboard Use Cases</a:t>
            </a:r>
          </a:p>
        </p:txBody>
      </p:sp>
      <p:sp>
        <p:nvSpPr>
          <p:cNvPr id="6" name="Content Placeholder 2"/>
          <p:cNvSpPr>
            <a:spLocks noGrp="1"/>
          </p:cNvSpPr>
          <p:nvPr>
            <p:ph idx="11"/>
          </p:nvPr>
        </p:nvSpPr>
        <p:spPr>
          <a:xfrm>
            <a:off x="609600" y="914400"/>
            <a:ext cx="10972800" cy="587830"/>
          </a:xfrm>
          <a:prstGeom prst="rect">
            <a:avLst/>
          </a:prstGeom>
        </p:spPr>
        <p:txBody>
          <a:bodyPr>
            <a:noAutofit/>
          </a:bodyPr>
          <a:lstStyle/>
          <a:p>
            <a:pPr marL="0" indent="0">
              <a:buNone/>
            </a:pPr>
            <a:r>
              <a:rPr/>
              <a:t>The predefined dashboards in your VCF Operations console cover a great range of use cases to help you understand and manage your virtual environment. Dashboards are powerful proactive tools that help you monitor your environment or troubleshoot any issue.</a:t>
            </a:r>
          </a:p>
        </p:txBody>
      </p:sp>
      <p:sp>
        <p:nvSpPr>
          <p:cNvPr id="16" name="Content Placeholder 15">
            <a:extLst>
              <a:ext uri="{FF2B5EF4-FFF2-40B4-BE49-F238E27FC236}">
                <a16:creationId xmlns:a16="http://schemas.microsoft.com/office/drawing/2014/main" xmlns="" id="{32859F83-E3E3-4345-83AB-12C9183F59E8}"/>
              </a:ext>
            </a:extLst>
          </p:cNvPr>
          <p:cNvSpPr>
            <a:spLocks noGrp="1"/>
          </p:cNvSpPr>
          <p:nvPr>
            <p:ph sz="quarter" idx="12"/>
          </p:nvPr>
        </p:nvSpPr>
        <p:spPr>
          <a:xfrm>
            <a:off x="609600" y="1687513"/>
            <a:ext cx="5407025" cy="4478337"/>
          </a:xfrm>
        </p:spPr>
        <p:txBody>
          <a:bodyPr/>
          <a:lstStyle/>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The following examples show how you can leverage some of the predefined dashboards:</a:t>
            </a:r>
          </a:p>
          <a:p>
            <a:pPr>
              <a:buFont typeface="Arial" pitchFamily="34" charset="0"/>
              <a:buChar char="•"/>
            </a:pPr>
            <a:r>
              <a:rPr/>
              <a:t>If you want to understand the status of the clusters in your virtual environment and want to know how many more VMs you can fit into any existing cluster, you can use the combination of </a:t>
            </a:r>
            <a:r>
              <a:rPr lang="en-US" b="1" dirty="0">
                <a:solidFill>
                  <a:srgbClr val="000000"/>
                </a:solidFill>
                <a:latin typeface="Arial" panose="020B0604020202020204" pitchFamily="34" charset="0"/>
                <a:cs typeface="Arial" panose="020B0604020202020204" pitchFamily="34" charset="0"/>
              </a:rPr>
              <a:t>Cluster Capacity</a:t>
            </a:r>
            <a:r>
              <a:rPr/>
              <a:t>, </a:t>
            </a:r>
            <a:r>
              <a:rPr lang="en-US" b="1" dirty="0">
                <a:solidFill>
                  <a:srgbClr val="000000"/>
                </a:solidFill>
                <a:latin typeface="Arial" panose="020B0604020202020204" pitchFamily="34" charset="0"/>
                <a:cs typeface="Arial" panose="020B0604020202020204" pitchFamily="34" charset="0"/>
              </a:rPr>
              <a:t>Cluster Configuration</a:t>
            </a:r>
            <a:r>
              <a:rPr/>
              <a:t>, and </a:t>
            </a:r>
            <a:r>
              <a:rPr lang="en-US" b="1" dirty="0">
                <a:solidFill>
                  <a:srgbClr val="000000"/>
                </a:solidFill>
                <a:latin typeface="Arial" panose="020B0604020202020204" pitchFamily="34" charset="0"/>
                <a:cs typeface="Arial" panose="020B0604020202020204" pitchFamily="34" charset="0"/>
              </a:rPr>
              <a:t>Cluster Performance</a:t>
            </a:r>
            <a:r>
              <a:rPr/>
              <a:t> to help you.</a:t>
            </a:r>
          </a:p>
          <a:p>
            <a:pPr>
              <a:buFont typeface="Arial" pitchFamily="34" charset="0"/>
              <a:buChar char="•"/>
            </a:pPr>
            <a:r>
              <a:rPr/>
              <a:t>If you want to understand the performance of your VMs and compare VM configurations to understand the performance difference, you can use a combination of </a:t>
            </a:r>
            <a:r>
              <a:rPr lang="en-US" b="1" dirty="0">
                <a:solidFill>
                  <a:srgbClr val="000000"/>
                </a:solidFill>
                <a:latin typeface="Arial" panose="020B0604020202020204" pitchFamily="34" charset="0"/>
                <a:cs typeface="Arial" panose="020B0604020202020204" pitchFamily="34" charset="0"/>
              </a:rPr>
              <a:t>VM Configuration</a:t>
            </a:r>
            <a:r>
              <a:rPr/>
              <a:t> and </a:t>
            </a:r>
            <a:r>
              <a:rPr lang="en-US" b="1" dirty="0">
                <a:solidFill>
                  <a:srgbClr val="000000"/>
                </a:solidFill>
                <a:latin typeface="Arial" panose="020B0604020202020204" pitchFamily="34" charset="0"/>
                <a:cs typeface="Arial" panose="020B0604020202020204" pitchFamily="34" charset="0"/>
              </a:rPr>
              <a:t>VM Performance</a:t>
            </a:r>
            <a:r>
              <a:rPr/>
              <a:t> to help you understand the VMs in your virtual environment.</a:t>
            </a:r>
          </a:p>
        </p:txBody>
      </p:sp>
      <p:pic>
        <p:nvPicPr>
          <p:cNvPr id="18" name="Content Placeholder 17|3011|2321" descr="graphical user interface, application">
            <a:extLst>
              <a:ext uri="{FF2B5EF4-FFF2-40B4-BE49-F238E27FC236}">
                <a16:creationId xmlns:a16="http://schemas.microsoft.com/office/drawing/2014/main" xmlns="" id="{4A9AFF7D-D413-42E0-86B9-4049720DFF42}"/>
              </a:ext>
            </a:extLst>
          </p:cNvPr>
          <p:cNvPicPr>
            <a:picLocks noGrp="1" noChangeAspect="1"/>
          </p:cNvPicPr>
          <p:nvPr>
            <p:ph sz="quarter" idx="13"/>
          </p:nvPr>
        </p:nvPicPr>
        <p:blipFill>
          <a:blip r:embed="rId4"/>
          <a:stretch>
            <a:fillRect/>
          </a:stretch>
        </p:blipFill>
        <p:spPr>
          <a:xfrm>
            <a:off x="6180524" y="1687513"/>
            <a:ext cx="5401872" cy="4163980"/>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OneThirdTwo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Understanding Custom Dashboards</a:t>
            </a:r>
          </a:p>
        </p:txBody>
      </p:sp>
      <p:pic>
        <p:nvPicPr>
          <p:cNvPr id="3" name="Content Placeholder 2|1690|1084" descr="a screenshot of a computer"/>
          <p:cNvPicPr>
            <a:picLocks noGrp="1" noChangeAspect="1"/>
          </p:cNvPicPr>
          <p:nvPr>
            <p:ph sz="half" idx="1"/>
          </p:nvPr>
        </p:nvPicPr>
        <p:blipFill>
          <a:blip r:embed="rId4"/>
          <a:stretch>
            <a:fillRect/>
          </a:stretch>
        </p:blipFill>
        <p:spPr>
          <a:xfrm>
            <a:off x="4377837" y="914400"/>
            <a:ext cx="7204563" cy="4621151"/>
          </a:xfrm>
          <a:prstGeom prst="rect">
            <a:avLst/>
          </a:prstGeom>
        </p:spPr>
      </p:pic>
      <p:sp>
        <p:nvSpPr>
          <p:cNvPr id="4" name="Content Placeholder 3"/>
          <p:cNvSpPr>
            <a:spLocks noGrp="1"/>
          </p:cNvSpPr>
          <p:nvPr>
            <p:ph sz="half" idx="2"/>
          </p:nvPr>
        </p:nvSpPr>
        <p:spPr>
          <a:xfrm>
            <a:off x="609600" y="914400"/>
            <a:ext cx="3592800" cy="5251450"/>
          </a:xfrm>
        </p:spPr>
        <p:txBody>
          <a:bodyPr/>
          <a:lstStyle>
            <a:lvl1pPr>
              <a:defRPr sz="1800"/>
            </a:lvl1pPr>
            <a:lvl2pPr>
              <a:defRPr sz="1800"/>
            </a:lvl2pPr>
            <a:lvl3pPr>
              <a:defRPr sz="1800"/>
            </a:lvl3pPr>
            <a:lvl4pPr>
              <a:defRPr sz="1800"/>
            </a:lvl4pPr>
            <a:lvl5pPr>
              <a:defRPr sz="1800"/>
            </a:lvl5pPr>
            <a:lvl6pPr>
              <a:defRPr sz="1400"/>
            </a:lvl6pPr>
            <a:lvl7pPr>
              <a:defRPr sz="2000"/>
            </a:lvl7pPr>
            <a:lvl8pPr>
              <a:defRPr sz="1400"/>
            </a:lvl8pPr>
            <a:lvl9pPr>
              <a:defRPr sz="1400"/>
            </a:lvl9pPr>
          </a:lstStyle>
          <a:p>
            <a:pPr marL="0" indent="0">
              <a:buNone/>
            </a:pPr>
            <a:r>
              <a:rPr/>
              <a:t>If the predefined dashboards cannot meet your organization's business case, you can create custom dashboards to meet your environment needs.</a:t>
            </a:r>
          </a:p>
          <a:p>
            <a:pPr marL="0" indent="0">
              <a:buNone/>
            </a:pPr>
            <a:r>
              <a:rPr/>
              <a:t>To create a custom dashboard, you can either click </a:t>
            </a:r>
            <a:r>
              <a:rPr lang="en-US" b="1" dirty="0">
                <a:solidFill>
                  <a:srgbClr val="000000"/>
                </a:solidFill>
                <a:latin typeface="Arial" panose="020B0604020202020204" pitchFamily="34" charset="0"/>
                <a:cs typeface="Arial" panose="020B0604020202020204" pitchFamily="34" charset="0"/>
              </a:rPr>
              <a:t>+ Create</a:t>
            </a:r>
            <a:r>
              <a:rPr/>
              <a:t> or click </a:t>
            </a:r>
            <a:r>
              <a:rPr lang="en-US" b="1" dirty="0">
                <a:solidFill>
                  <a:srgbClr val="000000"/>
                </a:solidFill>
                <a:latin typeface="Arial" panose="020B0604020202020204" pitchFamily="34" charset="0"/>
                <a:cs typeface="Arial" panose="020B0604020202020204" pitchFamily="34" charset="0"/>
              </a:rPr>
              <a:t>ADD</a:t>
            </a:r>
            <a:r>
              <a:rPr/>
              <a:t> on the </a:t>
            </a:r>
            <a:r>
              <a:rPr lang="en-US" b="1" dirty="0">
                <a:solidFill>
                  <a:srgbClr val="000000"/>
                </a:solidFill>
                <a:latin typeface="Arial" panose="020B0604020202020204" pitchFamily="34" charset="0"/>
                <a:cs typeface="Arial" panose="020B0604020202020204" pitchFamily="34" charset="0"/>
              </a:rPr>
              <a:t>Manage</a:t>
            </a:r>
            <a:r>
              <a:rPr/>
              <a:t> tab.</a:t>
            </a:r>
          </a:p>
          <a:p>
            <a:pPr marL="0" lvl="0" indent="0">
              <a:lnSpc>
                <a:spcPts val="2000"/>
              </a:lnSpc>
              <a:spcBef>
                <a:spcPts val="1200"/>
              </a:spcBef>
              <a:spcAft>
                <a:spcPts val="0"/>
              </a:spcAft>
              <a:buNone/>
            </a:pPr>
            <a:r>
              <a:rPr lang="en-US" dirty="0">
                <a:solidFill>
                  <a:schemeClr val="tx2"/>
                </a:solidFill>
                <a:latin typeface="Arial" panose="020B0604020202020204" pitchFamily="34" charset="0"/>
                <a:cs typeface="Calibri" pitchFamily="34" charset="0"/>
              </a:rPr>
              <a:t>Creating a custom dashboard requires the completion of the following tasks:</a:t>
            </a:r>
          </a:p>
          <a:p>
            <a:pPr>
              <a:buFont typeface="+mj-lt"/>
              <a:buAutoNum type="arabicPeriod"/>
            </a:pPr>
            <a:r>
              <a:rPr/>
              <a:t>Adding dashboard widgets</a:t>
            </a:r>
          </a:p>
          <a:p>
            <a:pPr>
              <a:buFont typeface="+mj-lt"/>
              <a:buAutoNum type="arabicPeriod" startAt="2"/>
            </a:pPr>
            <a:r>
              <a:rPr/>
              <a:t>Configuring widget data sources and objects</a:t>
            </a:r>
          </a:p>
          <a:p>
            <a:pPr>
              <a:buFont typeface="+mj-lt"/>
              <a:buAutoNum type="arabicPeriod" startAt="3"/>
            </a:pPr>
            <a:r>
              <a:rPr/>
              <a:t>Configuring widget interactions</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amp;lt;Module_Title&amp;gt;&amp;quot;&quot;/&gt;&lt;property id=&quot;20307&quot; value=&quot;332&quot;/&gt;&lt;/object&gt;&lt;object type=&quot;3&quot; unique_id=&quot;10005&quot;&gt;&lt;property id=&quot;20148&quot; value=&quot;5&quot;/&gt;&lt;property id=&quot;20300&quot; value=&quot;Slide 2 - &amp;quot;You Are Here&amp;quot;&quot;/&gt;&lt;property id=&quot;20307&quot; value=&quot;333&quot;/&gt;&lt;/object&gt;&lt;object type=&quot;3&quot; unique_id=&quot;10006&quot;&gt;&lt;property id=&quot;20148&quot; value=&quot;5&quot;/&gt;&lt;property id=&quot;20300&quot; value=&quot;Slide 3 - &amp;quot;You Are Here&amp;quot;&quot;/&gt;&lt;property id=&quot;20307&quot; value=&quot;334&quot;/&gt;&lt;/object&gt;&lt;object type=&quot;3&quot; unique_id=&quot;10007&quot;&gt;&lt;property id=&quot;20148&quot; value=&quot;5&quot;/&gt;&lt;property id=&quot;20300&quot; value=&quot;Slide 4 - &amp;quot;Importance&amp;quot;&quot;/&gt;&lt;property id=&quot;20307&quot; value=&quot;335&quot;/&gt;&lt;/object&gt;&lt;object type=&quot;3&quot; unique_id=&quot;10008&quot;&gt;&lt;property id=&quot;20148&quot; value=&quot;5&quot;/&gt;&lt;property id=&quot;20300&quot; value=&quot;Slide 5 - &amp;quot;Typographical Conventions&amp;quot;&quot;/&gt;&lt;property id=&quot;20307&quot; value=&quot;336&quot;/&gt;&lt;/object&gt;&lt;object type=&quot;3&quot; unique_id=&quot;10009&quot;&gt;&lt;property id=&quot;20148&quot; value=&quot;5&quot;/&gt;&lt;property id=&quot;20300&quot; value=&quot;Slide 6 - &amp;quot;Module Lessons&amp;quot;&quot;/&gt;&lt;property id=&quot;20307&quot; value=&quot;337&quot;/&gt;&lt;/object&gt;&lt;object type=&quot;3&quot; unique_id=&quot;10010&quot;&gt;&lt;property id=&quot;20148&quot; value=&quot;5&quot;/&gt;&lt;property id=&quot;20300&quot; value=&quot;Slide 7 - &amp;quot;Lesson #:&amp;#x0D;&amp;#x0A;&amp;lt;Lesson_Title&amp;gt;&amp;quot;&quot;/&gt;&lt;property id=&quot;20307&quot; value=&quot;338&quot;/&gt;&lt;/object&gt;&lt;object type=&quot;3&quot; unique_id=&quot;10011&quot;&gt;&lt;property id=&quot;20148&quot; value=&quot;5&quot;/&gt;&lt;property id=&quot;20300&quot; value=&quot;Slide 8 - &amp;quot;Learner Objectives&amp;quot;&quot;/&gt;&lt;property id=&quot;20307&quot; value=&quot;339&quot;/&gt;&lt;/object&gt;&lt;object type=&quot;3&quot; unique_id=&quot;10012&quot;&gt;&lt;property id=&quot;20148&quot; value=&quot;5&quot;/&gt;&lt;property id=&quot;20300&quot; value=&quot;Slide 9 - &amp;quot;&amp;lt;Content_Slide_Title&amp;gt;&amp;amp;#x09;&amp;quot;&quot;/&gt;&lt;property id=&quot;20307&quot; value=&quot;340&quot;/&gt;&lt;/object&gt;&lt;object type=&quot;3&quot; unique_id=&quot;10013&quot;&gt;&lt;property id=&quot;20148&quot; value=&quot;5&quot;/&gt;&lt;property id=&quot;20300&quot; value=&quot;Slide 12 - &amp;quot;Lab #: &amp;lt; Lab Title&amp;gt;&amp;quot;&quot;/&gt;&lt;property id=&quot;20307&quot; value=&quot;341&quot;/&gt;&lt;/object&gt;&lt;object type=&quot;3&quot; unique_id=&quot;10014&quot;&gt;&lt;property id=&quot;20148&quot; value=&quot;5&quot;/&gt;&lt;property id=&quot;20300&quot; value=&quot;Slide 13 - &amp;quot;Review of Learner Objectives&amp;quot;&quot;/&gt;&lt;property id=&quot;20307&quot; value=&quot;342&quot;/&gt;&lt;/object&gt;&lt;object type=&quot;3&quot; unique_id=&quot;10015&quot;&gt;&lt;property id=&quot;20148&quot; value=&quot;5&quot;/&gt;&lt;property id=&quot;20300&quot; value=&quot;Slide 14 - &amp;quot;References&amp;quot;&quot;/&gt;&lt;property id=&quot;20307&quot; value=&quot;350&quot;/&gt;&lt;/object&gt;&lt;object type=&quot;3&quot; unique_id=&quot;10016&quot;&gt;&lt;property id=&quot;20148&quot; value=&quot;5&quot;/&gt;&lt;property id=&quot;20300&quot; value=&quot;Slide 16 - &amp;quot;Key Points&amp;quot;&quot;/&gt;&lt;property id=&quot;20307&quot; value=&quot;344&quot;/&gt;&lt;/object&gt;&lt;object type=&quot;3&quot; unique_id=&quot;10017&quot;&gt;&lt;property id=&quot;20148&quot; value=&quot;5&quot;/&gt;&lt;property id=&quot;20300&quot; value=&quot;Slide 19 - &amp;quot;Basic Table Styles (1)&amp;quot;&quot;/&gt;&lt;property id=&quot;20307&quot; value=&quot;345&quot;/&gt;&lt;/object&gt;&lt;object type=&quot;3&quot; unique_id=&quot;10018&quot;&gt;&lt;property id=&quot;20148&quot; value=&quot;5&quot;/&gt;&lt;property id=&quot;20300&quot; value=&quot;Slide 20 - &amp;quot;Basic Table Styles (1)&amp;quot;&quot;/&gt;&lt;property id=&quot;20307&quot; value=&quot;346&quot;/&gt;&lt;/object&gt;&lt;object type=&quot;3&quot; unique_id=&quot;10019&quot;&gt;&lt;property id=&quot;20148&quot; value=&quot;5&quot;/&gt;&lt;property id=&quot;20300&quot; value=&quot;Slide 21 - &amp;quot;Theme Colors&amp;quot;&quot;/&gt;&lt;property id=&quot;20307&quot; value=&quot;349&quot;/&gt;&lt;/object&gt;&lt;object type=&quot;3&quot; unique_id=&quot;10020&quot;&gt;&lt;property id=&quot;20148&quot; value=&quot;5&quot;/&gt;&lt;property id=&quot;20300&quot; value=&quot;Slide 22 - &amp;quot;Shape Styles&amp;quot;&quot;/&gt;&lt;property id=&quot;20307&quot; value=&quot;347&quot;/&gt;&lt;/object&gt;&lt;object type=&quot;3&quot; unique_id=&quot;10021&quot;&gt;&lt;property id=&quot;20148&quot; value=&quot;5&quot;/&gt;&lt;property id=&quot;20300&quot; value=&quot;Slide 23 - &amp;quot;VMware Color Palette&amp;quot;&quot;/&gt;&lt;property id=&quot;20307&quot; value=&quot;348&quot;/&gt;&lt;/object&gt;&lt;object type=&quot;3&quot; unique_id=&quot;10022&quot;&gt;&lt;property id=&quot;20148&quot; value=&quot;5&quot;/&gt;&lt;property id=&quot;20300&quot; value=&quot;Slide 17 - &amp;quot;VMware Education Overview&amp;quot;&quot;/&gt;&lt;property id=&quot;20307&quot; value=&quot;353&quot;/&gt;&lt;/object&gt;&lt;object type=&quot;3&quot; unique_id=&quot;10023&quot;&gt;&lt;property id=&quot;20148&quot; value=&quot;5&quot;/&gt;&lt;property id=&quot;20300&quot; value=&quot;Slide 18 - &amp;quot;Animated Slide&amp;quot;&quot;/&gt;&lt;property id=&quot;20307&quot; value=&quot;352&quot;/&gt;&lt;/object&gt;&lt;object type=&quot;3&quot; unique_id=&quot;10156&quot;&gt;&lt;property id=&quot;20148&quot; value=&quot;5&quot;/&gt;&lt;property id=&quot;20300&quot; value=&quot;Slide 15 - &amp;quot;VMware Online Resources&amp;quot;&quot;/&gt;&lt;property id=&quot;20307&quot; value=&quot;354&quot;/&gt;&lt;/object&gt;&lt;object type=&quot;3&quot; unique_id=&quot;10249&quot;&gt;&lt;property id=&quot;20148&quot; value=&quot;5&quot;/&gt;&lt;property id=&quot;20300&quot; value=&quot;Slide 11 - &amp;quot;Labs&amp;quot;&quot;/&gt;&lt;property id=&quot;20307&quot; value=&quot;355&quot;/&gt;&lt;/object&gt;&lt;object type=&quot;3&quot; unique_id=&quot;47825&quot;&gt;&lt;property id=&quot;20148&quot; value=&quot;5&quot;/&gt;&lt;property id=&quot;20300&quot; value=&quot;Slide 10 - &amp;quot;Demonstration: &amp;lt;Demo_Title&amp;gt;&amp;quot;&quot;/&gt;&lt;property id=&quot;20307&quot; value=&quot;356&quot;/&gt;&lt;/object&gt;&lt;/object&gt;&lt;/object&gt;&lt;/database&gt;"/>
  <p:tag name="SECTOMILLISECCONVERTED" val="1"/>
  <p:tag name="ARTICULATE_DESIGN_ID_CORP_TEMPLATE_ILT" val="iISgXMud"/>
  <p:tag name="ARTICULATE_PROJECT_OPEN" val="0"/>
  <p:tag name="ARTICULATE_SLIDE_COUNT" val="1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Custom 1">
      <a:dk1>
        <a:srgbClr val="717074"/>
      </a:dk1>
      <a:lt1>
        <a:srgbClr val="FFFFFF"/>
      </a:lt1>
      <a:dk2>
        <a:srgbClr val="000000"/>
      </a:dk2>
      <a:lt2>
        <a:srgbClr val="F2F2F2"/>
      </a:lt2>
      <a:accent1>
        <a:srgbClr val="007B8C"/>
      </a:accent1>
      <a:accent2>
        <a:srgbClr val="005C8A"/>
      </a:accent2>
      <a:accent3>
        <a:srgbClr val="0098C7"/>
      </a:accent3>
      <a:accent4>
        <a:srgbClr val="61A60E"/>
      </a:accent4>
      <a:accent5>
        <a:srgbClr val="7F35B2"/>
      </a:accent5>
      <a:accent6>
        <a:srgbClr val="EDB516"/>
      </a:accent6>
      <a:hlink>
        <a:srgbClr val="005C8A"/>
      </a:hlink>
      <a:folHlink>
        <a:srgbClr val="0098C7"/>
      </a:folHlink>
    </a:clrScheme>
    <a:fontScheme name="Metropolis">
      <a:majorFont>
        <a:latin typeface="Metropolis"/>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754</TotalTime>
  <Words>3151</Words>
  <Application>Microsoft Office PowerPoint</Application>
  <PresentationFormat>Custom</PresentationFormat>
  <Paragraphs>346</Paragraphs>
  <Slides>39</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Metropolis-Regular</vt:lpstr>
      <vt:lpstr>Courier New</vt:lpstr>
      <vt:lpstr>Verdana</vt:lpstr>
      <vt:lpstr>Metropolis</vt:lpstr>
      <vt:lpstr>Times New Roman</vt:lpstr>
      <vt:lpstr>CORP_TEMPLATE_ILT</vt:lpstr>
      <vt:lpstr>Dashboards</vt:lpstr>
      <vt:lpstr>Importance</vt:lpstr>
      <vt:lpstr>Module Lessons</vt:lpstr>
      <vt:lpstr>Dashboards and Widgets</vt:lpstr>
      <vt:lpstr>Learner Objectives</vt:lpstr>
      <vt:lpstr>Understanding Dashboards</vt:lpstr>
      <vt:lpstr>Understanding Predefined Dashboards</vt:lpstr>
      <vt:lpstr>Predefined Dashboard Use Cases</vt:lpstr>
      <vt:lpstr>Understanding Custom Dashboards</vt:lpstr>
      <vt:lpstr>Designing a Dashboard</vt:lpstr>
      <vt:lpstr>Understanding the Dashboard Creation Wizard</vt:lpstr>
      <vt:lpstr>Adding the Dashboard Elements</vt:lpstr>
      <vt:lpstr>Common Widget Configuration Options</vt:lpstr>
      <vt:lpstr>Understanding Widget Interactions</vt:lpstr>
      <vt:lpstr>Example Widget Interactions</vt:lpstr>
      <vt:lpstr>Multiple Widget Interactions</vt:lpstr>
      <vt:lpstr>Configuring Interactions between Dashboards</vt:lpstr>
      <vt:lpstr>Navigating between Dashboards</vt:lpstr>
      <vt:lpstr>Custom Dashboard Use Cases</vt:lpstr>
      <vt:lpstr>Metric Configuration Files</vt:lpstr>
      <vt:lpstr>Creating a Metric Configuration File</vt:lpstr>
      <vt:lpstr>Review of Learner Objectives</vt:lpstr>
      <vt:lpstr>Managing Dashboards</vt:lpstr>
      <vt:lpstr>Learner Objectives</vt:lpstr>
      <vt:lpstr>Dashboard Management Options</vt:lpstr>
      <vt:lpstr>Understanding Dashboard Sharing Options</vt:lpstr>
      <vt:lpstr>Sharing Dashboards Using URL</vt:lpstr>
      <vt:lpstr>Sharing Dashboards Using Email</vt:lpstr>
      <vt:lpstr>Sharing Dashboards Using Embed</vt:lpstr>
      <vt:lpstr>Sharing Dashboards Using Group Sharing</vt:lpstr>
      <vt:lpstr>Sharing Dashboards Using Export</vt:lpstr>
      <vt:lpstr>Understanding Dashboard Ownerships</vt:lpstr>
      <vt:lpstr>Dashboard Ownership Transfers</vt:lpstr>
      <vt:lpstr>Managing Orphaned and Unassigned Content</vt:lpstr>
      <vt:lpstr>Understanding the Summary Tab</vt:lpstr>
      <vt:lpstr>Changing the Summary Tab</vt:lpstr>
      <vt:lpstr>Managing Dashboard Folders</vt:lpstr>
      <vt:lpstr>Lab: Creating Dashboards and Configuring Widgets</vt:lpstr>
      <vt:lpstr>Review of Learner Objectives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Twibill</dc:creator>
  <cp:lastModifiedBy>Administrator</cp:lastModifiedBy>
  <cp:revision>59</cp:revision>
  <dcterms:created xsi:type="dcterms:W3CDTF">2014-01-24T17:41:39Z</dcterms:created>
  <dcterms:modified xsi:type="dcterms:W3CDTF">2025-08-09T04:27:28Z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ED8BB885-D5B6-46F3-BA1E-78804FD79BDE</vt:lpwstr>
  </property>
  <property fmtid="{D5CDD505-2E9C-101B-9397-08002B2CF9AE}" pid="3" name="ArticulatePath">
    <vt:lpwstr>2018CurrDevTemplate_030918_16x9</vt:lpwstr>
  </property>
  <property fmtid="{D5CDD505-2E9C-101B-9397-08002B2CF9AE}" pid="4" name="Option-CenterImages">
    <vt:lpwstr>No</vt:lpwstr>
  </property>
  <property fmtid="{D5CDD505-2E9C-101B-9397-08002B2CF9AE}" pid="5" name="Generated">
    <vt:filetime>2025-08-09T04:27:13Z</vt:filetime>
  </property>
  <property fmtid="{D5CDD505-2E9C-101B-9397-08002B2CF9AE}" pid="6" name="PowerPoint Output Version">
    <vt:lpwstr>2024.4.17 Build 20000118.0846</vt:lpwstr>
  </property>
</Properties>
</file>